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57"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7" r:id="rId18"/>
    <p:sldId id="270" r:id="rId19"/>
    <p:sldId id="275" r:id="rId20"/>
    <p:sldId id="273" r:id="rId21"/>
    <p:sldId id="274" r:id="rId22"/>
    <p:sldId id="276" r:id="rId23"/>
    <p:sldId id="278"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35FA55B-9C3C-4815-ADEE-70D3F6F1E5E1}" type="datetimeFigureOut">
              <a:rPr lang="de-DE" smtClean="0"/>
              <a:pPr/>
              <a:t>23.08.2013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7F42F4-1CDA-4C65-B0CA-15E8BFDF5703}"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FA55B-9C3C-4815-ADEE-70D3F6F1E5E1}" type="datetimeFigureOut">
              <a:rPr lang="de-DE" smtClean="0"/>
              <a:pPr/>
              <a:t>23.08.2013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F42F4-1CDA-4C65-B0CA-15E8BFDF5703}"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ohohouse@svr-pr.d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kontakt@betahaus.de" TargetMode="External"/><Relationship Id="rId2" Type="http://schemas.openxmlformats.org/officeDocument/2006/relationships/hyperlink" Target="http://www.politikfabrik.de/" TargetMode="External"/><Relationship Id="rId1" Type="http://schemas.openxmlformats.org/officeDocument/2006/relationships/slideLayout" Target="../slideLayouts/slideLayout2.xml"/><Relationship Id="rId4" Type="http://schemas.openxmlformats.org/officeDocument/2006/relationships/hyperlink" Target="http://christophemarchand.ch/"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politikfabrik.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jazz-institut-berlin.de/partnerships,4,1,1" TargetMode="External"/><Relationship Id="rId3" Type="http://schemas.openxmlformats.org/officeDocument/2006/relationships/hyperlink" Target="http://de.wikipedia.org/wiki/David_Friedman_(Vibraphonist)" TargetMode="External"/><Relationship Id="rId7" Type="http://schemas.openxmlformats.org/officeDocument/2006/relationships/hyperlink" Target="http://de.wikipedia.org/wiki/Jiggs_Whigham" TargetMode="External"/><Relationship Id="rId2" Type="http://schemas.openxmlformats.org/officeDocument/2006/relationships/hyperlink" Target="http://de.wikipedia.org/wiki/Sigi_Busch" TargetMode="External"/><Relationship Id="rId1" Type="http://schemas.openxmlformats.org/officeDocument/2006/relationships/slideLayout" Target="../slideLayouts/slideLayout2.xml"/><Relationship Id="rId6" Type="http://schemas.openxmlformats.org/officeDocument/2006/relationships/hyperlink" Target="http://de.wikipedia.org/wiki/Gerard_Presencer" TargetMode="External"/><Relationship Id="rId5" Type="http://schemas.openxmlformats.org/officeDocument/2006/relationships/hyperlink" Target="http://de.wikipedia.org/wiki/Judy_Niemack" TargetMode="External"/><Relationship Id="rId10" Type="http://schemas.openxmlformats.org/officeDocument/2006/relationships/hyperlink" Target="http://www.udk-berlin.de/" TargetMode="External"/><Relationship Id="rId4" Type="http://schemas.openxmlformats.org/officeDocument/2006/relationships/hyperlink" Target="http://de.wikipedia.org/wiki/John_Hollenbeck" TargetMode="External"/><Relationship Id="rId9" Type="http://schemas.openxmlformats.org/officeDocument/2006/relationships/hyperlink" Target="http://www.musikgymnasium-berlin.d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usikgymnasium-berlin.de/musikhauptfachjapo.htm" TargetMode="External"/><Relationship Id="rId2" Type="http://schemas.openxmlformats.org/officeDocument/2006/relationships/hyperlink" Target="http://www.musikgymnasium-berlin.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etahaus.de/" TargetMode="External"/><Relationship Id="rId7" Type="http://schemas.openxmlformats.org/officeDocument/2006/relationships/hyperlink" Target="http://www.international-music-school.com/" TargetMode="External"/><Relationship Id="rId2" Type="http://schemas.openxmlformats.org/officeDocument/2006/relationships/hyperlink" Target="http://www.sohohouseberlin.de/" TargetMode="External"/><Relationship Id="rId1" Type="http://schemas.openxmlformats.org/officeDocument/2006/relationships/slideLayout" Target="../slideLayouts/slideLayout2.xml"/><Relationship Id="rId6" Type="http://schemas.openxmlformats.org/officeDocument/2006/relationships/hyperlink" Target="http://www.berlin.de/ba-charlottenburg-wilmersdorf/org/musikschule/english.html" TargetMode="External"/><Relationship Id="rId5" Type="http://schemas.openxmlformats.org/officeDocument/2006/relationships/hyperlink" Target="http://www.udk-berlin.de/sites/content/topics/home" TargetMode="External"/><Relationship Id="rId4" Type="http://schemas.openxmlformats.org/officeDocument/2006/relationships/hyperlink" Target="http://www.jazz-institut-berlin.de/"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julius-stern-institut.de/sites/julius-stern-institut/content/institut/index_ger.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si@udk-berlin.de" TargetMode="External"/><Relationship Id="rId2" Type="http://schemas.openxmlformats.org/officeDocument/2006/relationships/hyperlink" Target="mailto:petra.werther@intra.udk-berlin.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Jazzy%20music%20survey%20-%20version%202%20-%20group%20division.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atpac.com/surveys/cover-letter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ohohous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ohohouseberlin.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latin typeface="Aharoni" pitchFamily="2" charset="-79"/>
                <a:cs typeface="Aharoni" pitchFamily="2" charset="-79"/>
              </a:rPr>
              <a:t>Week</a:t>
            </a:r>
            <a:r>
              <a:rPr lang="de-DE" dirty="0" smtClean="0">
                <a:latin typeface="Aharoni" pitchFamily="2" charset="-79"/>
                <a:cs typeface="Aharoni" pitchFamily="2" charset="-79"/>
              </a:rPr>
              <a:t> 2: </a:t>
            </a:r>
            <a:r>
              <a:rPr lang="de-DE" dirty="0" err="1" smtClean="0">
                <a:latin typeface="Aharoni" pitchFamily="2" charset="-79"/>
                <a:cs typeface="Aharoni" pitchFamily="2" charset="-79"/>
              </a:rPr>
              <a:t>survey</a:t>
            </a:r>
            <a:r>
              <a:rPr lang="de-DE" dirty="0" smtClean="0">
                <a:latin typeface="Aharoni" pitchFamily="2" charset="-79"/>
                <a:cs typeface="Aharoni" pitchFamily="2" charset="-79"/>
              </a:rPr>
              <a:t> </a:t>
            </a:r>
            <a:endParaRPr lang="de-DE" dirty="0">
              <a:latin typeface="Aharoni" pitchFamily="2" charset="-79"/>
              <a:cs typeface="Aharoni" pitchFamily="2" charset="-79"/>
            </a:endParaRPr>
          </a:p>
        </p:txBody>
      </p:sp>
      <p:sp>
        <p:nvSpPr>
          <p:cNvPr id="3" name="Untertitel 2"/>
          <p:cNvSpPr>
            <a:spLocks noGrp="1"/>
          </p:cNvSpPr>
          <p:nvPr>
            <p:ph type="subTitle" idx="1"/>
          </p:nvPr>
        </p:nvSpPr>
        <p:spPr/>
        <p:txBody>
          <a:bodyPr>
            <a:normAutofit/>
          </a:bodyPr>
          <a:lstStyle/>
          <a:p>
            <a:r>
              <a:rPr lang="de-DE" sz="2800" dirty="0" smtClean="0">
                <a:latin typeface="+mj-lt"/>
              </a:rPr>
              <a:t>Survey </a:t>
            </a:r>
            <a:r>
              <a:rPr lang="de-DE" sz="2800" dirty="0" err="1" smtClean="0">
                <a:latin typeface="+mj-lt"/>
              </a:rPr>
              <a:t>questions</a:t>
            </a:r>
            <a:endParaRPr lang="de-DE" sz="2800" dirty="0">
              <a:latin typeface="+mj-lt"/>
            </a:endParaRPr>
          </a:p>
          <a:p>
            <a:r>
              <a:rPr lang="de-DE" sz="2800" dirty="0" smtClean="0">
                <a:latin typeface="+mj-lt"/>
              </a:rPr>
              <a:t> cover </a:t>
            </a:r>
            <a:r>
              <a:rPr lang="de-DE" sz="2800" dirty="0" err="1" smtClean="0">
                <a:latin typeface="+mj-lt"/>
              </a:rPr>
              <a:t>letter</a:t>
            </a:r>
            <a:endParaRPr lang="de-DE" sz="2800" dirty="0">
              <a:latin typeface="+mj-lt"/>
            </a:endParaRPr>
          </a:p>
        </p:txBody>
      </p:sp>
      <p:pic>
        <p:nvPicPr>
          <p:cNvPr id="5" name="Grafik 4" descr="jazzy berlin main logo no text.jpg"/>
          <p:cNvPicPr>
            <a:picLocks noChangeAspect="1"/>
          </p:cNvPicPr>
          <p:nvPr/>
        </p:nvPicPr>
        <p:blipFill>
          <a:blip r:embed="rId2" cstate="print"/>
          <a:stretch>
            <a:fillRect/>
          </a:stretch>
        </p:blipFill>
        <p:spPr>
          <a:xfrm>
            <a:off x="539552" y="764704"/>
            <a:ext cx="2185416" cy="9235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Members</a:t>
            </a:r>
            <a:endParaRPr lang="de-DE" sz="2400" dirty="0"/>
          </a:p>
        </p:txBody>
      </p:sp>
      <p:sp>
        <p:nvSpPr>
          <p:cNvPr id="3" name="Inhaltsplatzhalter 2"/>
          <p:cNvSpPr>
            <a:spLocks noGrp="1"/>
          </p:cNvSpPr>
          <p:nvPr>
            <p:ph idx="1"/>
          </p:nvPr>
        </p:nvSpPr>
        <p:spPr/>
        <p:txBody>
          <a:bodyPr>
            <a:normAutofit/>
          </a:bodyPr>
          <a:lstStyle/>
          <a:p>
            <a:r>
              <a:rPr lang="de-DE" sz="2400" dirty="0" err="1" smtClean="0"/>
              <a:t>Estimated</a:t>
            </a:r>
            <a:r>
              <a:rPr lang="de-DE" sz="2400" dirty="0" smtClean="0"/>
              <a:t> Nr. </a:t>
            </a:r>
            <a:r>
              <a:rPr lang="de-DE" sz="2400" dirty="0" err="1" smtClean="0"/>
              <a:t>of</a:t>
            </a:r>
            <a:r>
              <a:rPr lang="de-DE" sz="2400" dirty="0" smtClean="0"/>
              <a:t> </a:t>
            </a:r>
            <a:r>
              <a:rPr lang="de-DE" sz="2400" dirty="0" err="1" smtClean="0"/>
              <a:t>around</a:t>
            </a:r>
            <a:r>
              <a:rPr lang="de-DE" sz="2400" dirty="0" smtClean="0"/>
              <a:t> 200 </a:t>
            </a:r>
            <a:r>
              <a:rPr lang="de-DE" sz="2400" dirty="0" err="1" smtClean="0"/>
              <a:t>members</a:t>
            </a:r>
            <a:r>
              <a:rPr lang="de-DE" sz="2400" dirty="0" smtClean="0"/>
              <a:t>. 30 </a:t>
            </a:r>
            <a:r>
              <a:rPr lang="de-DE" sz="2400" dirty="0" err="1" smtClean="0"/>
              <a:t>employees</a:t>
            </a:r>
            <a:r>
              <a:rPr lang="de-DE" sz="2400" dirty="0" smtClean="0"/>
              <a:t>. </a:t>
            </a:r>
          </a:p>
          <a:p>
            <a:r>
              <a:rPr lang="de-DE" sz="2400" dirty="0" smtClean="0"/>
              <a:t>Hotel </a:t>
            </a:r>
            <a:r>
              <a:rPr lang="de-DE" sz="2400" dirty="0" err="1" smtClean="0"/>
              <a:t>clients:hollywood</a:t>
            </a:r>
            <a:r>
              <a:rPr lang="de-DE" sz="2400" dirty="0" smtClean="0"/>
              <a:t> </a:t>
            </a:r>
            <a:r>
              <a:rPr lang="de-DE" sz="2400" dirty="0" err="1" smtClean="0"/>
              <a:t>stars</a:t>
            </a:r>
            <a:r>
              <a:rPr lang="de-DE" sz="2400" dirty="0" smtClean="0"/>
              <a:t>: George </a:t>
            </a:r>
            <a:r>
              <a:rPr lang="de-DE" sz="2400" dirty="0" err="1" smtClean="0"/>
              <a:t>Cluney</a:t>
            </a:r>
            <a:r>
              <a:rPr lang="de-DE" sz="2400" dirty="0" smtClean="0"/>
              <a:t>, Mat Damon, </a:t>
            </a:r>
            <a:r>
              <a:rPr lang="de-DE" sz="2400" dirty="0" err="1" smtClean="0"/>
              <a:t>writers</a:t>
            </a:r>
            <a:r>
              <a:rPr lang="de-DE" sz="2400" dirty="0" smtClean="0"/>
              <a:t>, </a:t>
            </a:r>
            <a:r>
              <a:rPr lang="de-DE" sz="2400" dirty="0" err="1" smtClean="0"/>
              <a:t>fashion</a:t>
            </a:r>
            <a:r>
              <a:rPr lang="de-DE" sz="2400" dirty="0" smtClean="0"/>
              <a:t> </a:t>
            </a:r>
            <a:r>
              <a:rPr lang="de-DE" sz="2400" dirty="0" err="1" smtClean="0"/>
              <a:t>designers</a:t>
            </a:r>
            <a:r>
              <a:rPr lang="de-DE" sz="2400" dirty="0" smtClean="0"/>
              <a:t>. </a:t>
            </a:r>
          </a:p>
          <a:p>
            <a:r>
              <a:rPr lang="de-DE" sz="2400" dirty="0" smtClean="0"/>
              <a:t>Core Club </a:t>
            </a:r>
            <a:r>
              <a:rPr lang="de-DE" sz="2400" dirty="0" err="1" smtClean="0"/>
              <a:t>members</a:t>
            </a:r>
            <a:r>
              <a:rPr lang="de-DE" sz="2400" dirty="0" smtClean="0"/>
              <a:t>: Wolfgang Joop, </a:t>
            </a:r>
            <a:r>
              <a:rPr lang="de-DE" sz="2400" dirty="0" err="1" smtClean="0"/>
              <a:t>journalists</a:t>
            </a:r>
            <a:r>
              <a:rPr lang="de-DE" sz="2400" dirty="0" smtClean="0"/>
              <a:t>…</a:t>
            </a:r>
          </a:p>
          <a:p>
            <a:r>
              <a:rPr lang="en-US" sz="2400" dirty="0"/>
              <a:t>In Berlin, </a:t>
            </a:r>
            <a:r>
              <a:rPr lang="en-US" sz="2400" dirty="0" err="1"/>
              <a:t>Soho</a:t>
            </a:r>
            <a:r>
              <a:rPr lang="en-US" sz="2400" dirty="0"/>
              <a:t> House has sought a </a:t>
            </a:r>
            <a:r>
              <a:rPr lang="en-US" sz="2400" dirty="0" smtClean="0"/>
              <a:t>less flashy  approach than the usual. </a:t>
            </a:r>
            <a:r>
              <a:rPr lang="en-US" sz="2400" dirty="0"/>
              <a:t>At the equivalent of $1,152, annual membership costs much less than the $1,800 fee in New York. </a:t>
            </a:r>
            <a:endParaRPr lang="de-D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err="1" smtClean="0"/>
              <a:t>Soho</a:t>
            </a:r>
            <a:r>
              <a:rPr lang="de-DE" sz="2800" dirty="0" smtClean="0"/>
              <a:t> </a:t>
            </a:r>
            <a:r>
              <a:rPr lang="de-DE" sz="2800" dirty="0" err="1" smtClean="0"/>
              <a:t>and</a:t>
            </a:r>
            <a:r>
              <a:rPr lang="de-DE" sz="2800" dirty="0" smtClean="0"/>
              <a:t> </a:t>
            </a:r>
            <a:r>
              <a:rPr lang="de-DE" sz="2800" dirty="0" err="1" smtClean="0"/>
              <a:t>art</a:t>
            </a:r>
            <a:endParaRPr lang="de-DE" sz="2800" dirty="0"/>
          </a:p>
        </p:txBody>
      </p:sp>
      <p:sp>
        <p:nvSpPr>
          <p:cNvPr id="3" name="Inhaltsplatzhalter 2"/>
          <p:cNvSpPr>
            <a:spLocks noGrp="1"/>
          </p:cNvSpPr>
          <p:nvPr>
            <p:ph idx="1"/>
          </p:nvPr>
        </p:nvSpPr>
        <p:spPr/>
        <p:txBody>
          <a:bodyPr>
            <a:normAutofit/>
          </a:bodyPr>
          <a:lstStyle/>
          <a:p>
            <a:r>
              <a:rPr lang="de-DE" sz="2000" dirty="0" smtClean="0"/>
              <a:t>Members: </a:t>
            </a:r>
            <a:r>
              <a:rPr lang="de-DE" sz="2000" dirty="0" err="1" smtClean="0"/>
              <a:t>young</a:t>
            </a:r>
            <a:r>
              <a:rPr lang="de-DE" sz="2000" dirty="0" smtClean="0"/>
              <a:t> professional (</a:t>
            </a:r>
            <a:r>
              <a:rPr lang="de-DE" sz="2000" dirty="0" err="1" smtClean="0"/>
              <a:t>architects</a:t>
            </a:r>
            <a:r>
              <a:rPr lang="de-DE" sz="2000" dirty="0" smtClean="0"/>
              <a:t>, real </a:t>
            </a:r>
            <a:r>
              <a:rPr lang="de-DE" sz="2000" dirty="0" err="1" smtClean="0"/>
              <a:t>estate</a:t>
            </a:r>
            <a:r>
              <a:rPr lang="de-DE" sz="2000" dirty="0" smtClean="0"/>
              <a:t> </a:t>
            </a:r>
            <a:r>
              <a:rPr lang="de-DE" sz="2000" dirty="0" err="1" smtClean="0"/>
              <a:t>employees</a:t>
            </a:r>
            <a:r>
              <a:rPr lang="de-DE" sz="2000" dirty="0" smtClean="0"/>
              <a:t>, </a:t>
            </a:r>
            <a:r>
              <a:rPr lang="de-DE" sz="2000" dirty="0" err="1" smtClean="0"/>
              <a:t>lawyers</a:t>
            </a:r>
            <a:r>
              <a:rPr lang="de-DE" sz="2000" dirty="0" smtClean="0"/>
              <a:t>), </a:t>
            </a:r>
            <a:r>
              <a:rPr lang="de-DE" sz="2000" dirty="0" err="1" smtClean="0"/>
              <a:t>media</a:t>
            </a:r>
            <a:r>
              <a:rPr lang="de-DE" sz="2000" dirty="0" smtClean="0"/>
              <a:t> </a:t>
            </a:r>
            <a:r>
              <a:rPr lang="de-DE" sz="2000" dirty="0" err="1" smtClean="0"/>
              <a:t>people</a:t>
            </a:r>
            <a:r>
              <a:rPr lang="de-DE" sz="2000" dirty="0" smtClean="0"/>
              <a:t> </a:t>
            </a:r>
            <a:r>
              <a:rPr lang="de-DE" sz="2000" dirty="0" err="1" smtClean="0"/>
              <a:t>and</a:t>
            </a:r>
            <a:r>
              <a:rPr lang="de-DE" sz="2000" dirty="0" smtClean="0"/>
              <a:t> </a:t>
            </a:r>
            <a:r>
              <a:rPr lang="de-DE" sz="2000" dirty="0" err="1" smtClean="0"/>
              <a:t>celebrities</a:t>
            </a:r>
            <a:r>
              <a:rPr lang="de-DE" sz="2000" dirty="0" smtClean="0"/>
              <a:t>.</a:t>
            </a:r>
          </a:p>
          <a:p>
            <a:r>
              <a:rPr lang="de-DE" sz="2000" dirty="0" err="1" smtClean="0"/>
              <a:t>Consistently</a:t>
            </a:r>
            <a:r>
              <a:rPr lang="de-DE" sz="2000" dirty="0" smtClean="0"/>
              <a:t> </a:t>
            </a:r>
            <a:r>
              <a:rPr lang="de-DE" sz="2000" dirty="0" err="1" smtClean="0"/>
              <a:t>advertizes</a:t>
            </a:r>
            <a:r>
              <a:rPr lang="de-DE" sz="2000" dirty="0" smtClean="0"/>
              <a:t> ist </a:t>
            </a:r>
            <a:r>
              <a:rPr lang="de-DE" sz="2000" dirty="0" err="1" smtClean="0"/>
              <a:t>own</a:t>
            </a:r>
            <a:r>
              <a:rPr lang="de-DE" sz="2000" dirty="0" smtClean="0"/>
              <a:t> </a:t>
            </a:r>
            <a:r>
              <a:rPr lang="de-DE" sz="2000" dirty="0" err="1" smtClean="0"/>
              <a:t>music</a:t>
            </a:r>
            <a:r>
              <a:rPr lang="de-DE" sz="2000" dirty="0" smtClean="0"/>
              <a:t> </a:t>
            </a:r>
            <a:r>
              <a:rPr lang="de-DE" sz="2000" dirty="0" err="1" smtClean="0"/>
              <a:t>events</a:t>
            </a:r>
            <a:r>
              <a:rPr lang="de-DE" sz="2000" dirty="0" smtClean="0"/>
              <a:t> </a:t>
            </a:r>
            <a:r>
              <a:rPr lang="de-DE" sz="2000" dirty="0" err="1" smtClean="0"/>
              <a:t>and</a:t>
            </a:r>
            <a:r>
              <a:rPr lang="de-DE" sz="2000" dirty="0" smtClean="0"/>
              <a:t> </a:t>
            </a:r>
            <a:r>
              <a:rPr lang="de-DE" sz="2000" dirty="0" err="1" smtClean="0"/>
              <a:t>events</a:t>
            </a:r>
            <a:r>
              <a:rPr lang="de-DE" sz="2000" dirty="0" smtClean="0"/>
              <a:t> </a:t>
            </a:r>
            <a:r>
              <a:rPr lang="de-DE" sz="2000" dirty="0" err="1" smtClean="0"/>
              <a:t>of</a:t>
            </a:r>
            <a:r>
              <a:rPr lang="de-DE" sz="2000" dirty="0" smtClean="0"/>
              <a:t> ist </a:t>
            </a:r>
            <a:r>
              <a:rPr lang="de-DE" sz="2000" dirty="0" err="1" smtClean="0"/>
              <a:t>business</a:t>
            </a:r>
            <a:r>
              <a:rPr lang="de-DE" sz="2000" dirty="0" smtClean="0"/>
              <a:t> </a:t>
            </a:r>
            <a:r>
              <a:rPr lang="de-DE" sz="2000" dirty="0" err="1" smtClean="0"/>
              <a:t>partners</a:t>
            </a:r>
            <a:r>
              <a:rPr lang="de-DE" sz="2000" dirty="0" smtClean="0"/>
              <a:t> (on </a:t>
            </a:r>
            <a:r>
              <a:rPr lang="de-DE" sz="2000" dirty="0" err="1" smtClean="0"/>
              <a:t>posters</a:t>
            </a:r>
            <a:r>
              <a:rPr lang="de-DE" sz="2000" dirty="0" smtClean="0"/>
              <a:t> in </a:t>
            </a:r>
            <a:r>
              <a:rPr lang="de-DE" sz="2000" dirty="0" err="1" smtClean="0"/>
              <a:t>club</a:t>
            </a:r>
            <a:r>
              <a:rPr lang="de-DE" sz="2000" dirty="0" smtClean="0"/>
              <a:t>, </a:t>
            </a:r>
            <a:r>
              <a:rPr lang="de-DE" sz="2000" dirty="0" err="1" smtClean="0"/>
              <a:t>leaflets</a:t>
            </a:r>
            <a:r>
              <a:rPr lang="de-DE" sz="2000" dirty="0" smtClean="0"/>
              <a:t>, </a:t>
            </a:r>
            <a:r>
              <a:rPr lang="de-DE" sz="2000" dirty="0" err="1" smtClean="0"/>
              <a:t>newsletter</a:t>
            </a:r>
            <a:r>
              <a:rPr lang="de-DE" sz="2000" dirty="0" smtClean="0"/>
              <a:t> </a:t>
            </a:r>
            <a:r>
              <a:rPr lang="de-DE" sz="2000" dirty="0" err="1" smtClean="0"/>
              <a:t>etc</a:t>
            </a:r>
            <a:r>
              <a:rPr lang="de-DE" sz="2000" dirty="0" smtClean="0"/>
              <a:t>). </a:t>
            </a:r>
          </a:p>
          <a:p>
            <a:r>
              <a:rPr lang="de-DE" sz="2000" dirty="0" err="1" smtClean="0"/>
              <a:t>Artists</a:t>
            </a:r>
            <a:r>
              <a:rPr lang="de-DE" sz="2000" dirty="0" smtClean="0"/>
              <a:t> </a:t>
            </a:r>
            <a:r>
              <a:rPr lang="de-DE" sz="2000" dirty="0" err="1" smtClean="0"/>
              <a:t>are</a:t>
            </a:r>
            <a:r>
              <a:rPr lang="de-DE" sz="2000" dirty="0" smtClean="0"/>
              <a:t> still not </a:t>
            </a:r>
            <a:r>
              <a:rPr lang="de-DE" sz="2000" dirty="0" err="1" smtClean="0"/>
              <a:t>impressed</a:t>
            </a:r>
            <a:r>
              <a:rPr lang="de-DE" sz="2000" dirty="0" smtClean="0"/>
              <a:t>: not </a:t>
            </a:r>
            <a:r>
              <a:rPr lang="de-DE" sz="2000" dirty="0" err="1" smtClean="0"/>
              <a:t>members</a:t>
            </a:r>
            <a:r>
              <a:rPr lang="de-DE" sz="2000" dirty="0" smtClean="0"/>
              <a:t>. </a:t>
            </a:r>
            <a:endParaRPr lang="en-US" sz="2000" dirty="0" smtClean="0"/>
          </a:p>
          <a:p>
            <a:r>
              <a:rPr lang="en-US" sz="2000" dirty="0" smtClean="0"/>
              <a:t>Thorsten </a:t>
            </a:r>
            <a:r>
              <a:rPr lang="en-US" sz="2000" dirty="0" err="1"/>
              <a:t>König</a:t>
            </a:r>
            <a:r>
              <a:rPr lang="en-US" sz="2000" dirty="0"/>
              <a:t>, director of </a:t>
            </a:r>
            <a:r>
              <a:rPr lang="en-US" sz="2000" i="1" dirty="0"/>
              <a:t>Miracle Music and Entertainment</a:t>
            </a:r>
            <a:r>
              <a:rPr lang="en-US" sz="2000" dirty="0"/>
              <a:t>, </a:t>
            </a:r>
            <a:r>
              <a:rPr lang="en-US" sz="2000" dirty="0" smtClean="0"/>
              <a:t>music </a:t>
            </a:r>
            <a:r>
              <a:rPr lang="en-US" sz="2000" dirty="0"/>
              <a:t>industry consulting </a:t>
            </a:r>
            <a:r>
              <a:rPr lang="en-US" sz="2000" dirty="0" smtClean="0"/>
              <a:t>firm: </a:t>
            </a:r>
          </a:p>
          <a:p>
            <a:pPr>
              <a:buNone/>
            </a:pPr>
            <a:r>
              <a:rPr lang="en-US" sz="2000" dirty="0"/>
              <a:t>	"Berlin is still Berlin; it's still the city that is cheap and practically </a:t>
            </a:r>
            <a:r>
              <a:rPr lang="en-US" sz="2000" dirty="0" smtClean="0"/>
              <a:t>bankrupt“.</a:t>
            </a:r>
            <a:endParaRPr lang="de-DE" sz="2000" dirty="0" smtClean="0"/>
          </a:p>
          <a:p>
            <a:pPr>
              <a:buNone/>
            </a:pPr>
            <a:endParaRPr lang="de-DE"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management</a:t>
            </a:r>
            <a:endParaRPr lang="de-DE" sz="2400" dirty="0"/>
          </a:p>
        </p:txBody>
      </p:sp>
      <p:sp>
        <p:nvSpPr>
          <p:cNvPr id="3" name="Inhaltsplatzhalter 2"/>
          <p:cNvSpPr>
            <a:spLocks noGrp="1"/>
          </p:cNvSpPr>
          <p:nvPr>
            <p:ph idx="1"/>
          </p:nvPr>
        </p:nvSpPr>
        <p:spPr/>
        <p:txBody>
          <a:bodyPr/>
          <a:lstStyle/>
          <a:p>
            <a:r>
              <a:rPr lang="de-DE" sz="1600" dirty="0" smtClean="0"/>
              <a:t>English, </a:t>
            </a:r>
            <a:r>
              <a:rPr lang="de-DE" sz="1600" dirty="0" err="1" smtClean="0"/>
              <a:t>german</a:t>
            </a:r>
            <a:r>
              <a:rPr lang="de-DE" sz="1600" dirty="0" smtClean="0"/>
              <a:t> </a:t>
            </a:r>
            <a:r>
              <a:rPr lang="de-DE" sz="1600" dirty="0" err="1" smtClean="0"/>
              <a:t>and</a:t>
            </a:r>
            <a:r>
              <a:rPr lang="de-DE" sz="1600" dirty="0" smtClean="0"/>
              <a:t> </a:t>
            </a:r>
            <a:r>
              <a:rPr lang="de-DE" sz="1600" dirty="0" err="1" smtClean="0"/>
              <a:t>american</a:t>
            </a:r>
            <a:r>
              <a:rPr lang="de-DE" sz="1600" dirty="0" smtClean="0"/>
              <a:t> (all native </a:t>
            </a:r>
            <a:r>
              <a:rPr lang="de-DE" sz="1600" dirty="0" err="1" smtClean="0"/>
              <a:t>or</a:t>
            </a:r>
            <a:r>
              <a:rPr lang="de-DE" sz="1600" dirty="0" smtClean="0"/>
              <a:t> </a:t>
            </a:r>
            <a:r>
              <a:rPr lang="de-DE" sz="1600" dirty="0" err="1" smtClean="0"/>
              <a:t>very</a:t>
            </a:r>
            <a:r>
              <a:rPr lang="de-DE" sz="1600" dirty="0" smtClean="0"/>
              <a:t> </a:t>
            </a:r>
            <a:r>
              <a:rPr lang="de-DE" sz="1600" dirty="0" err="1" smtClean="0"/>
              <a:t>good</a:t>
            </a:r>
            <a:r>
              <a:rPr lang="de-DE" sz="1600" dirty="0" smtClean="0"/>
              <a:t> </a:t>
            </a:r>
            <a:r>
              <a:rPr lang="de-DE" sz="1600" dirty="0" err="1" smtClean="0"/>
              <a:t>english</a:t>
            </a:r>
            <a:r>
              <a:rPr lang="de-DE" sz="1600" dirty="0" smtClean="0"/>
              <a:t> </a:t>
            </a:r>
            <a:r>
              <a:rPr lang="de-DE" sz="1600" dirty="0" err="1" smtClean="0"/>
              <a:t>speakers</a:t>
            </a:r>
            <a:r>
              <a:rPr lang="de-DE" sz="1600" dirty="0" smtClean="0"/>
              <a:t>).</a:t>
            </a:r>
          </a:p>
          <a:p>
            <a:r>
              <a:rPr lang="de-DE" sz="1600" dirty="0" err="1" smtClean="0"/>
              <a:t>Between</a:t>
            </a:r>
            <a:r>
              <a:rPr lang="de-DE" sz="1600" dirty="0" smtClean="0"/>
              <a:t> 27-40, ‚</a:t>
            </a:r>
            <a:r>
              <a:rPr lang="de-DE" sz="1600" dirty="0" err="1" smtClean="0"/>
              <a:t>it</a:t>
            </a:r>
            <a:r>
              <a:rPr lang="de-DE" sz="1600" dirty="0" smtClean="0"/>
              <a:t>‘ </a:t>
            </a:r>
            <a:r>
              <a:rPr lang="de-DE" sz="1600" dirty="0" err="1" smtClean="0"/>
              <a:t>people</a:t>
            </a:r>
            <a:r>
              <a:rPr lang="de-DE" sz="1600" dirty="0" smtClean="0"/>
              <a:t>, </a:t>
            </a:r>
            <a:r>
              <a:rPr lang="de-DE" sz="1600" dirty="0" err="1" smtClean="0"/>
              <a:t>internationally</a:t>
            </a:r>
            <a:r>
              <a:rPr lang="de-DE" sz="1600" dirty="0" smtClean="0"/>
              <a:t> </a:t>
            </a:r>
            <a:r>
              <a:rPr lang="de-DE" sz="1600" dirty="0" err="1" smtClean="0"/>
              <a:t>oriented</a:t>
            </a:r>
            <a:r>
              <a:rPr lang="de-DE" sz="1600" dirty="0" smtClean="0"/>
              <a:t>.</a:t>
            </a:r>
          </a:p>
          <a:p>
            <a:r>
              <a:rPr lang="de-DE" sz="1600" dirty="0" smtClean="0"/>
              <a:t>Close </a:t>
            </a:r>
            <a:r>
              <a:rPr lang="de-DE" sz="1600" dirty="0" err="1" smtClean="0"/>
              <a:t>to</a:t>
            </a:r>
            <a:r>
              <a:rPr lang="de-DE" sz="1600" dirty="0" smtClean="0"/>
              <a:t> </a:t>
            </a:r>
            <a:r>
              <a:rPr lang="de-DE" sz="1600" dirty="0" err="1" smtClean="0"/>
              <a:t>the</a:t>
            </a:r>
            <a:r>
              <a:rPr lang="de-DE" sz="1600" dirty="0" smtClean="0"/>
              <a:t> gay-</a:t>
            </a:r>
            <a:r>
              <a:rPr lang="de-DE" sz="1600" dirty="0" err="1" smtClean="0"/>
              <a:t>lesbian</a:t>
            </a:r>
            <a:r>
              <a:rPr lang="de-DE" sz="1600" dirty="0" smtClean="0"/>
              <a:t> </a:t>
            </a:r>
            <a:r>
              <a:rPr lang="de-DE" sz="1600" dirty="0" err="1" smtClean="0"/>
              <a:t>community</a:t>
            </a:r>
            <a:r>
              <a:rPr lang="de-DE" sz="1600" dirty="0" smtClean="0"/>
              <a:t>.</a:t>
            </a:r>
          </a:p>
          <a:p>
            <a:r>
              <a:rPr lang="de-DE" sz="1600" dirty="0" err="1" smtClean="0"/>
              <a:t>Mostly</a:t>
            </a:r>
            <a:r>
              <a:rPr lang="de-DE" sz="1600" dirty="0" smtClean="0"/>
              <a:t> male, </a:t>
            </a:r>
            <a:r>
              <a:rPr lang="de-DE" sz="1600" dirty="0" err="1" smtClean="0"/>
              <a:t>females</a:t>
            </a:r>
            <a:r>
              <a:rPr lang="de-DE" sz="1600" dirty="0" smtClean="0"/>
              <a:t> </a:t>
            </a:r>
            <a:r>
              <a:rPr lang="de-DE" sz="1600" dirty="0" err="1" smtClean="0"/>
              <a:t>predominantly</a:t>
            </a:r>
            <a:r>
              <a:rPr lang="de-DE" sz="1600" dirty="0" smtClean="0"/>
              <a:t> English. </a:t>
            </a:r>
          </a:p>
          <a:p>
            <a:pPr>
              <a:buNone/>
            </a:pPr>
            <a:endParaRPr lang="de-DE" dirty="0"/>
          </a:p>
        </p:txBody>
      </p:sp>
      <p:sp>
        <p:nvSpPr>
          <p:cNvPr id="4" name="Textfeld 3"/>
          <p:cNvSpPr txBox="1"/>
          <p:nvPr/>
        </p:nvSpPr>
        <p:spPr>
          <a:xfrm>
            <a:off x="899592" y="4869160"/>
            <a:ext cx="7344816" cy="369332"/>
          </a:xfrm>
          <a:prstGeom prst="rect">
            <a:avLst/>
          </a:prstGeom>
          <a:solidFill>
            <a:schemeClr val="accent4">
              <a:lumMod val="60000"/>
              <a:lumOff val="40000"/>
            </a:schemeClr>
          </a:solidFill>
        </p:spPr>
        <p:txBody>
          <a:bodyPr wrap="square" rtlCol="0">
            <a:spAutoFit/>
          </a:bodyPr>
          <a:lstStyle/>
          <a:p>
            <a:r>
              <a:rPr lang="de-DE" dirty="0" smtClean="0"/>
              <a:t>	</a:t>
            </a:r>
            <a:r>
              <a:rPr lang="de-DE" dirty="0" err="1" smtClean="0"/>
              <a:t>contact</a:t>
            </a:r>
            <a:r>
              <a:rPr lang="de-DE" dirty="0" smtClean="0"/>
              <a:t>: 		</a:t>
            </a:r>
            <a:r>
              <a:rPr lang="de-DE" dirty="0"/>
              <a:t> </a:t>
            </a:r>
            <a:r>
              <a:rPr lang="de-DE" dirty="0">
                <a:hlinkClick r:id="rId2"/>
              </a:rPr>
              <a:t>sohohouse@svr-pr.de</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2">
              <a:lumMod val="40000"/>
              <a:lumOff val="60000"/>
            </a:schemeClr>
          </a:solidFill>
        </p:spPr>
        <p:txBody>
          <a:bodyPr>
            <a:normAutofit/>
          </a:bodyPr>
          <a:lstStyle/>
          <a:p>
            <a:r>
              <a:rPr lang="de-DE" sz="3200" dirty="0" err="1" smtClean="0"/>
              <a:t>Betahaus</a:t>
            </a:r>
            <a:endParaRPr lang="de-DE" sz="3200" dirty="0"/>
          </a:p>
        </p:txBody>
      </p:sp>
      <p:sp>
        <p:nvSpPr>
          <p:cNvPr id="3" name="Inhaltsplatzhalter 2"/>
          <p:cNvSpPr>
            <a:spLocks noGrp="1"/>
          </p:cNvSpPr>
          <p:nvPr>
            <p:ph idx="1"/>
          </p:nvPr>
        </p:nvSpPr>
        <p:spPr/>
        <p:txBody>
          <a:bodyPr>
            <a:normAutofit/>
          </a:bodyPr>
          <a:lstStyle/>
          <a:p>
            <a:r>
              <a:rPr lang="de-DE" sz="2400" dirty="0" smtClean="0"/>
              <a:t>A </a:t>
            </a:r>
            <a:r>
              <a:rPr lang="de-DE" sz="2400" dirty="0" err="1" smtClean="0"/>
              <a:t>coworking</a:t>
            </a:r>
            <a:r>
              <a:rPr lang="de-DE" sz="2400" dirty="0" smtClean="0"/>
              <a:t> </a:t>
            </a:r>
            <a:r>
              <a:rPr lang="de-DE" sz="2400" dirty="0" err="1" smtClean="0"/>
              <a:t>space</a:t>
            </a:r>
            <a:r>
              <a:rPr lang="de-DE" sz="2400" dirty="0" smtClean="0"/>
              <a:t>, </a:t>
            </a:r>
            <a:r>
              <a:rPr lang="de-DE" sz="2400" dirty="0" err="1" smtClean="0"/>
              <a:t>opened</a:t>
            </a:r>
            <a:r>
              <a:rPr lang="de-DE" sz="2400" dirty="0" smtClean="0"/>
              <a:t> </a:t>
            </a:r>
            <a:r>
              <a:rPr lang="de-DE" sz="2400" dirty="0" err="1" smtClean="0"/>
              <a:t>at</a:t>
            </a:r>
            <a:r>
              <a:rPr lang="de-DE" sz="2400" dirty="0" smtClean="0"/>
              <a:t> 2009. </a:t>
            </a:r>
          </a:p>
          <a:p>
            <a:r>
              <a:rPr lang="de-DE" sz="2400" dirty="0" smtClean="0"/>
              <a:t>Vision: </a:t>
            </a:r>
            <a:r>
              <a:rPr lang="en-US" sz="2400" dirty="0"/>
              <a:t>a space that functions as a combination of a Vienna-style coffee house, a library, a home office, or a university campus</a:t>
            </a:r>
            <a:r>
              <a:rPr lang="en-US" sz="2400" dirty="0" smtClean="0"/>
              <a:t>.</a:t>
            </a:r>
          </a:p>
          <a:p>
            <a:r>
              <a:rPr lang="en-US" sz="2400" dirty="0" smtClean="0"/>
              <a:t>Also internationally oriented, but company usually has to fit into the concept: young, fresh to revolutionary approach to business, green, ‘communal’.  Less luxurious than the </a:t>
            </a:r>
            <a:r>
              <a:rPr lang="en-US" sz="2400" dirty="0" err="1" smtClean="0"/>
              <a:t>Soho</a:t>
            </a:r>
            <a:r>
              <a:rPr lang="en-US" sz="2400" dirty="0" smtClean="0"/>
              <a:t> house, more in the Berlin spirit of sharing the poverty. </a:t>
            </a:r>
          </a:p>
          <a:p>
            <a:pPr>
              <a:buNone/>
            </a:pPr>
            <a:endParaRPr lang="de-DE"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Management</a:t>
            </a:r>
            <a:endParaRPr lang="de-DE" sz="2800" dirty="0"/>
          </a:p>
        </p:txBody>
      </p:sp>
      <p:sp>
        <p:nvSpPr>
          <p:cNvPr id="3" name="Inhaltsplatzhalter 2"/>
          <p:cNvSpPr>
            <a:spLocks noGrp="1"/>
          </p:cNvSpPr>
          <p:nvPr>
            <p:ph idx="1"/>
          </p:nvPr>
        </p:nvSpPr>
        <p:spPr/>
        <p:txBody>
          <a:bodyPr>
            <a:normAutofit/>
          </a:bodyPr>
          <a:lstStyle/>
          <a:p>
            <a:r>
              <a:rPr lang="de-DE" sz="2400" b="1" dirty="0" err="1" smtClean="0"/>
              <a:t>Founders</a:t>
            </a:r>
            <a:r>
              <a:rPr lang="de-DE" sz="2400" b="1" dirty="0" smtClean="0"/>
              <a:t> all German</a:t>
            </a:r>
            <a:r>
              <a:rPr lang="de-DE" sz="2400" dirty="0" smtClean="0"/>
              <a:t>: Madeleine v. </a:t>
            </a:r>
            <a:r>
              <a:rPr lang="de-DE" sz="2400" dirty="0" err="1" smtClean="0"/>
              <a:t>Mohl</a:t>
            </a:r>
            <a:r>
              <a:rPr lang="de-DE" sz="2400" dirty="0" smtClean="0"/>
              <a:t>, </a:t>
            </a:r>
            <a:r>
              <a:rPr lang="de-DE" sz="2400" dirty="0" err="1" smtClean="0"/>
              <a:t>Maximilan</a:t>
            </a:r>
            <a:r>
              <a:rPr lang="de-DE" sz="2400" dirty="0" smtClean="0"/>
              <a:t> </a:t>
            </a:r>
            <a:r>
              <a:rPr lang="de-DE" sz="2400" dirty="0" err="1" smtClean="0"/>
              <a:t>v.d</a:t>
            </a:r>
            <a:r>
              <a:rPr lang="de-DE" sz="2400" dirty="0" smtClean="0"/>
              <a:t>. </a:t>
            </a:r>
            <a:r>
              <a:rPr lang="de-DE" sz="2400" dirty="0" err="1" smtClean="0"/>
              <a:t>Ahé</a:t>
            </a:r>
            <a:r>
              <a:rPr lang="de-DE" sz="2400" dirty="0" smtClean="0"/>
              <a:t>, Tonia Welter, Gregor </a:t>
            </a:r>
            <a:r>
              <a:rPr lang="de-DE" sz="2400" dirty="0" err="1" smtClean="0"/>
              <a:t>Scheppan</a:t>
            </a:r>
            <a:r>
              <a:rPr lang="de-DE" sz="2400" dirty="0" smtClean="0"/>
              <a:t>, Christoph Fahle und Stephan Bielefeldt.</a:t>
            </a:r>
          </a:p>
          <a:p>
            <a:r>
              <a:rPr lang="de-DE" sz="2400" dirty="0" smtClean="0"/>
              <a:t>Madeleine v. </a:t>
            </a:r>
            <a:r>
              <a:rPr lang="de-DE" sz="2400" dirty="0" err="1" smtClean="0"/>
              <a:t>Mohl</a:t>
            </a:r>
            <a:r>
              <a:rPr lang="de-DE" sz="2400" dirty="0" smtClean="0"/>
              <a:t> : </a:t>
            </a:r>
            <a:r>
              <a:rPr lang="de-DE" sz="2400" dirty="0" err="1" smtClean="0"/>
              <a:t>studied</a:t>
            </a:r>
            <a:r>
              <a:rPr lang="de-DE" sz="2400" dirty="0" smtClean="0"/>
              <a:t> </a:t>
            </a:r>
            <a:r>
              <a:rPr lang="de-DE" sz="2400" dirty="0" err="1" smtClean="0"/>
              <a:t>history</a:t>
            </a:r>
            <a:r>
              <a:rPr lang="de-DE" sz="2400" dirty="0" smtClean="0"/>
              <a:t> </a:t>
            </a:r>
            <a:r>
              <a:rPr lang="de-DE" sz="2400" dirty="0" err="1" smtClean="0"/>
              <a:t>and</a:t>
            </a:r>
            <a:r>
              <a:rPr lang="de-DE" sz="2400" dirty="0" smtClean="0"/>
              <a:t> German </a:t>
            </a:r>
            <a:r>
              <a:rPr lang="de-DE" sz="2400" dirty="0" err="1" smtClean="0"/>
              <a:t>linguistics</a:t>
            </a:r>
            <a:r>
              <a:rPr lang="de-DE" sz="2400" dirty="0" smtClean="0"/>
              <a:t>. </a:t>
            </a:r>
            <a:r>
              <a:rPr lang="de-DE" sz="2400" dirty="0" err="1" smtClean="0"/>
              <a:t>From</a:t>
            </a:r>
            <a:r>
              <a:rPr lang="de-DE" sz="2400" dirty="0" smtClean="0"/>
              <a:t> 2005 </a:t>
            </a:r>
            <a:r>
              <a:rPr lang="de-DE" sz="2400" dirty="0"/>
              <a:t>und 2009 </a:t>
            </a:r>
            <a:r>
              <a:rPr lang="de-DE" sz="2400" dirty="0" smtClean="0"/>
              <a:t>was a </a:t>
            </a:r>
            <a:r>
              <a:rPr lang="de-DE" sz="2400" dirty="0" err="1" smtClean="0"/>
              <a:t>core</a:t>
            </a:r>
            <a:r>
              <a:rPr lang="de-DE" sz="2400" dirty="0" smtClean="0"/>
              <a:t> </a:t>
            </a:r>
            <a:r>
              <a:rPr lang="de-DE" sz="2400" dirty="0" err="1" smtClean="0"/>
              <a:t>member</a:t>
            </a:r>
            <a:r>
              <a:rPr lang="de-DE" sz="2400" dirty="0" smtClean="0"/>
              <a:t> </a:t>
            </a:r>
            <a:r>
              <a:rPr lang="de-DE" sz="2400" dirty="0" err="1" smtClean="0"/>
              <a:t>of</a:t>
            </a:r>
            <a:r>
              <a:rPr lang="de-DE" sz="2400" dirty="0" smtClean="0"/>
              <a:t> </a:t>
            </a:r>
            <a:r>
              <a:rPr lang="de-DE" sz="2400" dirty="0" err="1" smtClean="0"/>
              <a:t>the</a:t>
            </a:r>
            <a:r>
              <a:rPr lang="de-DE" sz="2400" dirty="0"/>
              <a:t> </a:t>
            </a:r>
            <a:r>
              <a:rPr lang="de-DE" sz="2400" dirty="0">
                <a:hlinkClick r:id="rId2"/>
              </a:rPr>
              <a:t>Politikfabrik</a:t>
            </a:r>
            <a:r>
              <a:rPr lang="de-DE" sz="2400" dirty="0"/>
              <a:t>. </a:t>
            </a:r>
            <a:r>
              <a:rPr lang="de-DE" sz="2400" dirty="0" err="1" smtClean="0"/>
              <a:t>Worked</a:t>
            </a:r>
            <a:r>
              <a:rPr lang="de-DE" sz="2400" dirty="0" smtClean="0"/>
              <a:t> </a:t>
            </a:r>
            <a:r>
              <a:rPr lang="de-DE" sz="2400" dirty="0" err="1" smtClean="0"/>
              <a:t>from</a:t>
            </a:r>
            <a:r>
              <a:rPr lang="de-DE" sz="2400" dirty="0" smtClean="0"/>
              <a:t> 2006 </a:t>
            </a:r>
            <a:r>
              <a:rPr lang="de-DE" sz="2400" dirty="0" err="1" smtClean="0"/>
              <a:t>at</a:t>
            </a:r>
            <a:r>
              <a:rPr lang="de-DE" sz="2400" dirty="0" smtClean="0"/>
              <a:t> </a:t>
            </a:r>
            <a:r>
              <a:rPr lang="de-DE" sz="2400" dirty="0" err="1" smtClean="0"/>
              <a:t>the</a:t>
            </a:r>
            <a:r>
              <a:rPr lang="de-DE" sz="2400" dirty="0" smtClean="0"/>
              <a:t> Bundestag. </a:t>
            </a:r>
            <a:r>
              <a:rPr lang="de-DE" sz="2400" dirty="0"/>
              <a:t>H</a:t>
            </a:r>
            <a:r>
              <a:rPr lang="de-DE" sz="2400" dirty="0" smtClean="0"/>
              <a:t>er </a:t>
            </a:r>
            <a:r>
              <a:rPr lang="de-DE" sz="2400" dirty="0" err="1" smtClean="0"/>
              <a:t>responsibilities</a:t>
            </a:r>
            <a:r>
              <a:rPr lang="de-DE" sz="2400" dirty="0" smtClean="0"/>
              <a:t>: </a:t>
            </a:r>
            <a:r>
              <a:rPr lang="de-DE" sz="2400" dirty="0" err="1" smtClean="0"/>
              <a:t>user</a:t>
            </a:r>
            <a:r>
              <a:rPr lang="de-DE" sz="2400" dirty="0" smtClean="0"/>
              <a:t> </a:t>
            </a:r>
            <a:r>
              <a:rPr lang="de-DE" sz="2400" dirty="0" err="1" smtClean="0"/>
              <a:t>inquiries</a:t>
            </a:r>
            <a:r>
              <a:rPr lang="de-DE" sz="2400" dirty="0" smtClean="0"/>
              <a:t>, </a:t>
            </a:r>
            <a:r>
              <a:rPr lang="de-DE" sz="2400" dirty="0" err="1" smtClean="0"/>
              <a:t>community</a:t>
            </a:r>
            <a:r>
              <a:rPr lang="de-DE" sz="2400" dirty="0" smtClean="0"/>
              <a:t> </a:t>
            </a:r>
            <a:r>
              <a:rPr lang="de-DE" sz="2400" dirty="0" err="1" smtClean="0"/>
              <a:t>and</a:t>
            </a:r>
            <a:r>
              <a:rPr lang="de-DE" sz="2400" dirty="0" smtClean="0"/>
              <a:t> press.  </a:t>
            </a:r>
            <a:r>
              <a:rPr lang="de-DE" sz="2400" dirty="0" smtClean="0">
                <a:hlinkClick r:id="rId3"/>
              </a:rPr>
              <a:t>kontakt@betahaus.de</a:t>
            </a:r>
            <a:r>
              <a:rPr lang="de-DE" sz="2400" dirty="0" smtClean="0"/>
              <a:t>.</a:t>
            </a:r>
          </a:p>
          <a:p>
            <a:r>
              <a:rPr lang="de-DE" sz="2400" b="1" dirty="0"/>
              <a:t>Tonia Welter</a:t>
            </a:r>
            <a:r>
              <a:rPr lang="de-DE" sz="2400" dirty="0"/>
              <a:t> </a:t>
            </a:r>
            <a:r>
              <a:rPr lang="de-DE" sz="2400" dirty="0" err="1" smtClean="0"/>
              <a:t>studied</a:t>
            </a:r>
            <a:r>
              <a:rPr lang="de-DE" sz="2400" dirty="0" smtClean="0"/>
              <a:t> design in Berlin. </a:t>
            </a:r>
            <a:r>
              <a:rPr lang="de-DE" sz="2400" dirty="0" err="1" smtClean="0"/>
              <a:t>Worked</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designer</a:t>
            </a:r>
            <a:r>
              <a:rPr lang="de-DE" sz="2400" dirty="0"/>
              <a:t> </a:t>
            </a:r>
            <a:r>
              <a:rPr lang="de-DE" sz="2400" dirty="0">
                <a:hlinkClick r:id="rId4"/>
              </a:rPr>
              <a:t>Christophe </a:t>
            </a:r>
            <a:r>
              <a:rPr lang="de-DE" sz="2400" dirty="0" err="1">
                <a:hlinkClick r:id="rId4"/>
              </a:rPr>
              <a:t>Marchand</a:t>
            </a:r>
            <a:r>
              <a:rPr lang="de-DE" sz="2400" dirty="0"/>
              <a:t> </a:t>
            </a:r>
            <a:r>
              <a:rPr lang="de-DE" sz="2400" dirty="0" err="1" smtClean="0"/>
              <a:t>and</a:t>
            </a:r>
            <a:r>
              <a:rPr lang="de-DE" sz="2400" dirty="0" smtClean="0"/>
              <a:t> </a:t>
            </a:r>
            <a:r>
              <a:rPr lang="de-DE" sz="2400" dirty="0" err="1" smtClean="0"/>
              <a:t>from</a:t>
            </a:r>
            <a:r>
              <a:rPr lang="de-DE" sz="2400" dirty="0" smtClean="0"/>
              <a:t> 2008 </a:t>
            </a:r>
            <a:r>
              <a:rPr lang="de-DE" sz="2400" dirty="0" err="1" smtClean="0"/>
              <a:t>is</a:t>
            </a:r>
            <a:r>
              <a:rPr lang="de-DE" sz="2400" dirty="0" smtClean="0"/>
              <a:t> </a:t>
            </a:r>
            <a:r>
              <a:rPr lang="de-DE" sz="2400" dirty="0" err="1" smtClean="0"/>
              <a:t>selling</a:t>
            </a:r>
            <a:r>
              <a:rPr lang="de-DE" sz="2400" dirty="0" smtClean="0"/>
              <a:t> her USB </a:t>
            </a:r>
            <a:r>
              <a:rPr lang="de-DE" sz="2400" dirty="0" err="1" smtClean="0"/>
              <a:t>jewelry</a:t>
            </a:r>
            <a:r>
              <a:rPr lang="de-DE" sz="2400" dirty="0" smtClean="0"/>
              <a:t> in </a:t>
            </a:r>
            <a:r>
              <a:rPr lang="de-DE" sz="2400" dirty="0" err="1" smtClean="0"/>
              <a:t>the</a:t>
            </a:r>
            <a:r>
              <a:rPr lang="de-DE" sz="2400" dirty="0" smtClean="0"/>
              <a:t> </a:t>
            </a:r>
            <a:r>
              <a:rPr lang="de-DE" sz="2400" dirty="0" err="1" smtClean="0"/>
              <a:t>whole</a:t>
            </a:r>
            <a:r>
              <a:rPr lang="de-DE" sz="2400" dirty="0" smtClean="0"/>
              <a:t> </a:t>
            </a:r>
            <a:r>
              <a:rPr lang="de-DE" sz="2400" dirty="0" err="1" smtClean="0"/>
              <a:t>world</a:t>
            </a:r>
            <a:r>
              <a:rPr lang="de-DE" sz="2400" dirty="0" smtClean="0"/>
              <a:t>. </a:t>
            </a:r>
            <a:endParaRPr lang="de-DE"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pPr>
              <a:buNone/>
            </a:pPr>
            <a:r>
              <a:rPr lang="en-US" sz="2400" b="1" dirty="0" smtClean="0"/>
              <a:t>	</a:t>
            </a:r>
          </a:p>
          <a:p>
            <a:pPr>
              <a:buNone/>
            </a:pPr>
            <a:endParaRPr lang="en-US" sz="2400" b="1" dirty="0"/>
          </a:p>
          <a:p>
            <a:pPr>
              <a:buNone/>
            </a:pPr>
            <a:r>
              <a:rPr lang="en-US" sz="2400" b="1" dirty="0" smtClean="0"/>
              <a:t>	</a:t>
            </a:r>
            <a:r>
              <a:rPr lang="en-US" sz="2400" b="1" dirty="0" err="1" smtClean="0"/>
              <a:t>Christoph</a:t>
            </a:r>
            <a:r>
              <a:rPr lang="en-US" sz="2400" b="1" dirty="0" smtClean="0"/>
              <a:t> </a:t>
            </a:r>
            <a:r>
              <a:rPr lang="en-US" sz="2400" b="1" dirty="0" err="1"/>
              <a:t>Fahle</a:t>
            </a:r>
            <a:r>
              <a:rPr lang="en-US" sz="2400" b="1" dirty="0"/>
              <a:t> (CEO)</a:t>
            </a:r>
            <a:r>
              <a:rPr lang="en-US" sz="2400" dirty="0"/>
              <a:t> studied Media Sciences, Political Communication and Business Studies and was, </a:t>
            </a:r>
            <a:r>
              <a:rPr lang="en-US" sz="2400" dirty="0" smtClean="0"/>
              <a:t>co-founder </a:t>
            </a:r>
            <a:r>
              <a:rPr lang="en-US" sz="2400" dirty="0"/>
              <a:t>of </a:t>
            </a:r>
            <a:r>
              <a:rPr lang="en-US" sz="2400" dirty="0" err="1">
                <a:hlinkClick r:id="rId2"/>
              </a:rPr>
              <a:t>Politikfabrik</a:t>
            </a:r>
            <a:r>
              <a:rPr lang="en-US" sz="2400" dirty="0"/>
              <a:t>, worked for a short time in Brussels for the European </a:t>
            </a:r>
            <a:r>
              <a:rPr lang="en-US" sz="2400" dirty="0" smtClean="0"/>
              <a:t>Parliament. </a:t>
            </a:r>
            <a:r>
              <a:rPr lang="en-US" sz="2400" dirty="0" err="1" smtClean="0"/>
              <a:t>Christoph</a:t>
            </a:r>
            <a:r>
              <a:rPr lang="en-US" sz="2400" dirty="0" smtClean="0"/>
              <a:t> </a:t>
            </a:r>
            <a:r>
              <a:rPr lang="en-US" sz="2400" dirty="0"/>
              <a:t>is </a:t>
            </a:r>
            <a:r>
              <a:rPr lang="en-US" sz="2400" dirty="0" smtClean="0"/>
              <a:t>the </a:t>
            </a:r>
            <a:r>
              <a:rPr lang="en-US" sz="2400" dirty="0"/>
              <a:t>man in the area of future visions of </a:t>
            </a:r>
            <a:r>
              <a:rPr lang="en-US" sz="2400" dirty="0" err="1"/>
              <a:t>betahaus</a:t>
            </a:r>
            <a:r>
              <a:rPr lang="en-US" sz="2400" dirty="0"/>
              <a:t>: christoph@betahaus.de.</a:t>
            </a:r>
            <a:endParaRPr lang="de-DE"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Members</a:t>
            </a:r>
            <a:endParaRPr lang="de-DE" sz="2800" dirty="0"/>
          </a:p>
        </p:txBody>
      </p:sp>
      <p:sp>
        <p:nvSpPr>
          <p:cNvPr id="3" name="Inhaltsplatzhalter 2"/>
          <p:cNvSpPr>
            <a:spLocks noGrp="1"/>
          </p:cNvSpPr>
          <p:nvPr>
            <p:ph idx="1"/>
          </p:nvPr>
        </p:nvSpPr>
        <p:spPr/>
        <p:txBody>
          <a:bodyPr/>
          <a:lstStyle/>
          <a:p>
            <a:r>
              <a:rPr lang="de-DE" dirty="0" smtClean="0"/>
              <a:t>150 </a:t>
            </a:r>
            <a:r>
              <a:rPr lang="de-DE" dirty="0" err="1" smtClean="0"/>
              <a:t>people</a:t>
            </a:r>
            <a:r>
              <a:rPr lang="de-DE" dirty="0" smtClean="0"/>
              <a:t> </a:t>
            </a:r>
            <a:r>
              <a:rPr lang="de-DE" dirty="0" err="1" smtClean="0"/>
              <a:t>officially</a:t>
            </a:r>
            <a:r>
              <a:rPr lang="de-DE" dirty="0" smtClean="0"/>
              <a:t> registered in </a:t>
            </a:r>
            <a:r>
              <a:rPr lang="de-DE" dirty="0" err="1" smtClean="0"/>
              <a:t>the</a:t>
            </a:r>
            <a:r>
              <a:rPr lang="de-DE" dirty="0" smtClean="0"/>
              <a:t> </a:t>
            </a:r>
            <a:r>
              <a:rPr lang="de-DE" dirty="0" err="1" smtClean="0"/>
              <a:t>Betahaus</a:t>
            </a:r>
            <a:r>
              <a:rPr lang="de-DE" dirty="0" smtClean="0"/>
              <a:t> </a:t>
            </a:r>
            <a:r>
              <a:rPr lang="de-DE" dirty="0" err="1" smtClean="0"/>
              <a:t>network</a:t>
            </a:r>
            <a:r>
              <a:rPr lang="de-DE" dirty="0" smtClean="0"/>
              <a:t>.</a:t>
            </a:r>
          </a:p>
          <a:p>
            <a:endParaRPr lang="de-DE" dirty="0"/>
          </a:p>
        </p:txBody>
      </p:sp>
      <p:sp>
        <p:nvSpPr>
          <p:cNvPr id="4" name="Textfeld 3"/>
          <p:cNvSpPr txBox="1"/>
          <p:nvPr/>
        </p:nvSpPr>
        <p:spPr>
          <a:xfrm>
            <a:off x="899592" y="5589240"/>
            <a:ext cx="7632848" cy="369332"/>
          </a:xfrm>
          <a:prstGeom prst="rect">
            <a:avLst/>
          </a:prstGeom>
          <a:solidFill>
            <a:schemeClr val="accent4">
              <a:lumMod val="60000"/>
              <a:lumOff val="40000"/>
            </a:schemeClr>
          </a:solidFill>
        </p:spPr>
        <p:txBody>
          <a:bodyPr wrap="square" rtlCol="0">
            <a:spAutoFit/>
          </a:bodyPr>
          <a:lstStyle/>
          <a:p>
            <a:r>
              <a:rPr lang="de-DE" dirty="0" smtClean="0"/>
              <a:t>	</a:t>
            </a:r>
            <a:r>
              <a:rPr lang="de-DE" dirty="0" err="1" smtClean="0"/>
              <a:t>Contact</a:t>
            </a:r>
            <a:r>
              <a:rPr lang="de-DE" dirty="0" smtClean="0"/>
              <a:t>: 		kontakt@betahaus.de</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solidFill>
            <a:schemeClr val="tx2">
              <a:lumMod val="40000"/>
              <a:lumOff val="60000"/>
            </a:schemeClr>
          </a:solidFill>
          <a:ln cap="rnd">
            <a:solidFill>
              <a:schemeClr val="tx1"/>
            </a:solidFill>
          </a:ln>
        </p:spPr>
        <p:txBody>
          <a:bodyPr/>
          <a:lstStyle/>
          <a:p>
            <a:pPr>
              <a:buNone/>
            </a:pPr>
            <a:endParaRPr lang="de-DE" dirty="0" smtClean="0"/>
          </a:p>
          <a:p>
            <a:pPr>
              <a:buNone/>
            </a:pPr>
            <a:endParaRPr lang="de-DE" dirty="0" smtClean="0"/>
          </a:p>
          <a:p>
            <a:pPr>
              <a:buNone/>
            </a:pPr>
            <a:endParaRPr lang="de-DE" dirty="0" smtClean="0"/>
          </a:p>
          <a:p>
            <a:pPr>
              <a:buNone/>
            </a:pPr>
            <a:r>
              <a:rPr lang="de-DE" dirty="0" smtClean="0"/>
              <a:t>	</a:t>
            </a:r>
            <a:r>
              <a:rPr lang="de-DE" dirty="0" smtClean="0"/>
              <a:t>		</a:t>
            </a:r>
            <a:r>
              <a:rPr lang="de-DE" sz="4000" dirty="0" smtClean="0"/>
              <a:t>Education </a:t>
            </a:r>
            <a:r>
              <a:rPr lang="de-DE" sz="4000" dirty="0" err="1" smtClean="0"/>
              <a:t>for</a:t>
            </a:r>
            <a:r>
              <a:rPr lang="de-DE" sz="4000" dirty="0" smtClean="0"/>
              <a:t> </a:t>
            </a:r>
            <a:r>
              <a:rPr lang="de-DE" sz="4000" dirty="0" err="1" smtClean="0"/>
              <a:t>music</a:t>
            </a:r>
            <a:endParaRPr lang="de-DE"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2">
              <a:lumMod val="40000"/>
              <a:lumOff val="60000"/>
            </a:schemeClr>
          </a:solidFill>
          <a:ln cap="rnd">
            <a:solidFill>
              <a:schemeClr val="tx1"/>
            </a:solidFill>
          </a:ln>
        </p:spPr>
        <p:txBody>
          <a:bodyPr>
            <a:normAutofit/>
          </a:bodyPr>
          <a:lstStyle/>
          <a:p>
            <a:r>
              <a:rPr lang="de-DE" sz="2400" dirty="0" smtClean="0"/>
              <a:t>Jazz Institute (uni der Künste)</a:t>
            </a:r>
            <a:endParaRPr lang="de-DE" sz="2400" dirty="0"/>
          </a:p>
        </p:txBody>
      </p:sp>
      <p:sp>
        <p:nvSpPr>
          <p:cNvPr id="3" name="Inhaltsplatzhalter 2"/>
          <p:cNvSpPr>
            <a:spLocks noGrp="1"/>
          </p:cNvSpPr>
          <p:nvPr>
            <p:ph idx="1"/>
          </p:nvPr>
        </p:nvSpPr>
        <p:spPr/>
        <p:txBody>
          <a:bodyPr>
            <a:normAutofit lnSpcReduction="10000"/>
          </a:bodyPr>
          <a:lstStyle/>
          <a:p>
            <a:r>
              <a:rPr lang="en-US" sz="1600" dirty="0" smtClean="0"/>
              <a:t>In July 2005 JIB was b</a:t>
            </a:r>
            <a:r>
              <a:rPr lang="de-DE" sz="1600" dirty="0" err="1" smtClean="0"/>
              <a:t>orn</a:t>
            </a:r>
            <a:r>
              <a:rPr lang="de-DE" sz="1600" dirty="0" smtClean="0"/>
              <a:t> </a:t>
            </a:r>
            <a:r>
              <a:rPr lang="de-DE" sz="1600" dirty="0" err="1" smtClean="0"/>
              <a:t>as</a:t>
            </a:r>
            <a:r>
              <a:rPr lang="de-DE" sz="1600" dirty="0" smtClean="0"/>
              <a:t> a </a:t>
            </a:r>
            <a:r>
              <a:rPr lang="de-DE" sz="1600" dirty="0" err="1" smtClean="0"/>
              <a:t>coop</a:t>
            </a:r>
            <a:r>
              <a:rPr lang="de-DE" sz="1600" dirty="0" smtClean="0"/>
              <a:t> </a:t>
            </a:r>
            <a:r>
              <a:rPr lang="de-DE" sz="1600" dirty="0" err="1" smtClean="0"/>
              <a:t>between</a:t>
            </a:r>
            <a:r>
              <a:rPr lang="de-DE" sz="1600" dirty="0" smtClean="0"/>
              <a:t> </a:t>
            </a:r>
            <a:r>
              <a:rPr lang="en-US" sz="1600" dirty="0" smtClean="0"/>
              <a:t>the </a:t>
            </a:r>
            <a:r>
              <a:rPr lang="en-US" sz="1600" dirty="0" smtClean="0"/>
              <a:t>Academy of Music "</a:t>
            </a:r>
            <a:r>
              <a:rPr lang="en-US" sz="1600" dirty="0" err="1" smtClean="0"/>
              <a:t>Hanns</a:t>
            </a:r>
            <a:r>
              <a:rPr lang="en-US" sz="1600" dirty="0" smtClean="0"/>
              <a:t> </a:t>
            </a:r>
            <a:r>
              <a:rPr lang="en-US" sz="1600" dirty="0" err="1" smtClean="0"/>
              <a:t>Eisler</a:t>
            </a:r>
            <a:r>
              <a:rPr lang="en-US" sz="1600" dirty="0" smtClean="0"/>
              <a:t>" Berlin and the University of the Arts </a:t>
            </a:r>
            <a:r>
              <a:rPr lang="en-US" sz="1600" dirty="0" smtClean="0"/>
              <a:t>Berlin. </a:t>
            </a:r>
          </a:p>
          <a:p>
            <a:r>
              <a:rPr lang="de-DE" sz="1600" dirty="0" err="1" smtClean="0"/>
              <a:t>Amongst</a:t>
            </a:r>
            <a:r>
              <a:rPr lang="de-DE" sz="1600" dirty="0" smtClean="0"/>
              <a:t> ist </a:t>
            </a:r>
            <a:r>
              <a:rPr lang="de-DE" sz="1600" dirty="0" err="1" smtClean="0"/>
              <a:t>founders</a:t>
            </a:r>
            <a:r>
              <a:rPr lang="de-DE" sz="1600" dirty="0" smtClean="0"/>
              <a:t>:  </a:t>
            </a:r>
            <a:r>
              <a:rPr lang="de-DE" sz="1600" dirty="0" smtClean="0">
                <a:hlinkClick r:id="rId2" tooltip="Sigi Busch"/>
              </a:rPr>
              <a:t>Sigi Busch</a:t>
            </a:r>
            <a:r>
              <a:rPr lang="de-DE" sz="1600" dirty="0" smtClean="0"/>
              <a:t>, </a:t>
            </a:r>
            <a:r>
              <a:rPr lang="de-DE" sz="1600" dirty="0" smtClean="0">
                <a:hlinkClick r:id="rId3" tooltip="David Friedman (Vibraphonist)"/>
              </a:rPr>
              <a:t>David Friedman</a:t>
            </a:r>
            <a:r>
              <a:rPr lang="de-DE" sz="1600" dirty="0" smtClean="0"/>
              <a:t>, </a:t>
            </a:r>
            <a:r>
              <a:rPr lang="de-DE" sz="1600" dirty="0" smtClean="0">
                <a:hlinkClick r:id="rId4" tooltip="John Hollenbeck"/>
              </a:rPr>
              <a:t>John </a:t>
            </a:r>
            <a:r>
              <a:rPr lang="de-DE" sz="1600" dirty="0" err="1" smtClean="0">
                <a:hlinkClick r:id="rId4" tooltip="John Hollenbeck"/>
              </a:rPr>
              <a:t>Hollenbeck</a:t>
            </a:r>
            <a:r>
              <a:rPr lang="de-DE" sz="1600" dirty="0" smtClean="0"/>
              <a:t>, </a:t>
            </a:r>
            <a:r>
              <a:rPr lang="de-DE" sz="1600" dirty="0" smtClean="0">
                <a:hlinkClick r:id="rId5" tooltip="Judy Niemack"/>
              </a:rPr>
              <a:t>Judy </a:t>
            </a:r>
            <a:r>
              <a:rPr lang="de-DE" sz="1600" dirty="0" err="1" smtClean="0">
                <a:hlinkClick r:id="rId5" tooltip="Judy Niemack"/>
              </a:rPr>
              <a:t>Niemack-Prins</a:t>
            </a:r>
            <a:r>
              <a:rPr lang="de-DE" sz="1600" dirty="0" smtClean="0"/>
              <a:t>, </a:t>
            </a:r>
            <a:r>
              <a:rPr lang="de-DE" sz="1600" dirty="0" smtClean="0">
                <a:hlinkClick r:id="rId6" tooltip="Gerard Presencer"/>
              </a:rPr>
              <a:t>Gerard </a:t>
            </a:r>
            <a:r>
              <a:rPr lang="de-DE" sz="1600" dirty="0" err="1" smtClean="0">
                <a:hlinkClick r:id="rId6" tooltip="Gerard Presencer"/>
              </a:rPr>
              <a:t>Presencer</a:t>
            </a:r>
            <a:r>
              <a:rPr lang="de-DE" sz="1600" dirty="0" smtClean="0"/>
              <a:t>, </a:t>
            </a:r>
            <a:r>
              <a:rPr lang="de-DE" sz="1600" dirty="0" err="1" smtClean="0">
                <a:hlinkClick r:id="rId7" tooltip="Jiggs Whigham"/>
              </a:rPr>
              <a:t>Jiggs</a:t>
            </a:r>
            <a:r>
              <a:rPr lang="de-DE" sz="1600" dirty="0" smtClean="0">
                <a:hlinkClick r:id="rId7" tooltip="Jiggs Whigham"/>
              </a:rPr>
              <a:t> </a:t>
            </a:r>
            <a:r>
              <a:rPr lang="de-DE" sz="1600" dirty="0" err="1" smtClean="0">
                <a:hlinkClick r:id="rId7" tooltip="Jiggs Whigham"/>
              </a:rPr>
              <a:t>Whigham</a:t>
            </a:r>
            <a:endParaRPr lang="de-DE" sz="1600" dirty="0" smtClean="0"/>
          </a:p>
          <a:p>
            <a:r>
              <a:rPr lang="en-US" sz="1600" dirty="0" smtClean="0"/>
              <a:t>Education: Bachelor</a:t>
            </a:r>
            <a:r>
              <a:rPr lang="en-US" sz="1600" dirty="0" smtClean="0"/>
              <a:t> of Music Education (Jazz</a:t>
            </a:r>
            <a:r>
              <a:rPr lang="en-US" sz="1600" dirty="0" smtClean="0"/>
              <a:t>), Bachelor </a:t>
            </a:r>
            <a:r>
              <a:rPr lang="en-US" sz="1600" dirty="0" smtClean="0"/>
              <a:t>of Music (</a:t>
            </a:r>
            <a:r>
              <a:rPr lang="en-US" sz="1600" dirty="0" smtClean="0"/>
              <a:t>Jazz, master</a:t>
            </a:r>
            <a:r>
              <a:rPr lang="en-US" sz="1600" dirty="0" smtClean="0"/>
              <a:t> of Music (Jazz</a:t>
            </a:r>
            <a:r>
              <a:rPr lang="en-US" sz="1600" dirty="0" smtClean="0"/>
              <a:t>).</a:t>
            </a:r>
            <a:endParaRPr lang="en-US" sz="1600" dirty="0" smtClean="0"/>
          </a:p>
          <a:p>
            <a:pPr>
              <a:buNone/>
            </a:pPr>
            <a:endParaRPr lang="en-US" sz="1600" dirty="0" smtClean="0"/>
          </a:p>
          <a:p>
            <a:r>
              <a:rPr lang="en-US" sz="1600" dirty="0" smtClean="0"/>
              <a:t>Has cooperation </a:t>
            </a:r>
            <a:r>
              <a:rPr lang="en-US" sz="1600" dirty="0" smtClean="0"/>
              <a:t>agreements with </a:t>
            </a:r>
            <a:r>
              <a:rPr lang="en-US" sz="1600" dirty="0" smtClean="0"/>
              <a:t>universities around the world: </a:t>
            </a:r>
            <a:r>
              <a:rPr lang="de-DE" sz="1600" dirty="0" smtClean="0">
                <a:hlinkClick r:id="rId8"/>
              </a:rPr>
              <a:t>http://www.jazz-institut-berlin.de/partnerships,4,1,1</a:t>
            </a:r>
            <a:endParaRPr lang="en-US" sz="1600" dirty="0" smtClean="0"/>
          </a:p>
          <a:p>
            <a:r>
              <a:rPr lang="de-DE" sz="1600" dirty="0" err="1" smtClean="0"/>
              <a:t>Partnerships</a:t>
            </a:r>
            <a:r>
              <a:rPr lang="de-DE" sz="1600" dirty="0" smtClean="0"/>
              <a:t> </a:t>
            </a:r>
            <a:r>
              <a:rPr lang="de-DE" sz="1600" dirty="0" err="1" smtClean="0"/>
              <a:t>with</a:t>
            </a:r>
            <a:r>
              <a:rPr lang="de-DE" sz="1600" dirty="0" smtClean="0"/>
              <a:t> </a:t>
            </a:r>
            <a:r>
              <a:rPr lang="de-DE" sz="1600" dirty="0" err="1" smtClean="0"/>
              <a:t>schools</a:t>
            </a:r>
            <a:r>
              <a:rPr lang="de-DE" sz="1600" dirty="0" smtClean="0"/>
              <a:t> in Berlin: </a:t>
            </a:r>
          </a:p>
          <a:p>
            <a:pPr>
              <a:buNone/>
            </a:pPr>
            <a:r>
              <a:rPr lang="sv-SE" sz="1600" dirty="0" smtClean="0"/>
              <a:t>	</a:t>
            </a:r>
          </a:p>
          <a:p>
            <a:pPr>
              <a:buNone/>
            </a:pPr>
            <a:r>
              <a:rPr lang="sv-SE" sz="1600" dirty="0" smtClean="0"/>
              <a:t>	</a:t>
            </a:r>
            <a:r>
              <a:rPr lang="sv-SE" sz="1600" dirty="0" smtClean="0"/>
              <a:t>Musik </a:t>
            </a:r>
            <a:r>
              <a:rPr lang="sv-SE" sz="1600" dirty="0" smtClean="0"/>
              <a:t>Gymnasium Carl Philipp Emanuel Bach Berlin</a:t>
            </a:r>
            <a:br>
              <a:rPr lang="sv-SE" sz="1600" dirty="0" smtClean="0"/>
            </a:br>
            <a:r>
              <a:rPr lang="sv-SE" sz="1600" dirty="0" smtClean="0">
                <a:hlinkClick r:id="rId9"/>
              </a:rPr>
              <a:t>www.musikgymnasium-berlin.de</a:t>
            </a:r>
            <a:r>
              <a:rPr lang="sv-SE" sz="1600" dirty="0" smtClean="0"/>
              <a:t> </a:t>
            </a:r>
            <a:br>
              <a:rPr lang="sv-SE" sz="1600" dirty="0" smtClean="0"/>
            </a:br>
            <a:endParaRPr lang="sv-SE" sz="1600" dirty="0" smtClean="0"/>
          </a:p>
          <a:p>
            <a:pPr>
              <a:buNone/>
            </a:pPr>
            <a:r>
              <a:rPr lang="sv-SE" sz="1600" dirty="0" smtClean="0"/>
              <a:t>	</a:t>
            </a:r>
            <a:r>
              <a:rPr lang="sv-SE" sz="1600" dirty="0" smtClean="0"/>
              <a:t>Julius </a:t>
            </a:r>
            <a:r>
              <a:rPr lang="sv-SE" sz="1600" dirty="0" smtClean="0"/>
              <a:t>Stern Institut</a:t>
            </a:r>
            <a:br>
              <a:rPr lang="sv-SE" sz="1600" dirty="0" smtClean="0"/>
            </a:br>
            <a:r>
              <a:rPr lang="sv-SE" sz="1600" dirty="0" smtClean="0">
                <a:hlinkClick r:id="rId10"/>
              </a:rPr>
              <a:t>www.udk-berlin.de</a:t>
            </a:r>
            <a:r>
              <a:rPr lang="sv-SE" sz="1600" dirty="0" smtClean="0"/>
              <a:t/>
            </a:r>
            <a:br>
              <a:rPr lang="sv-SE" sz="1600" dirty="0" smtClean="0"/>
            </a:br>
            <a:endParaRPr lang="de-DE"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sv-SE" sz="2400" dirty="0" smtClean="0"/>
              <a:t>Musik Gymnasium Carl Philipp </a:t>
            </a:r>
            <a:r>
              <a:rPr lang="sv-SE" sz="2400" dirty="0" smtClean="0"/>
              <a:t>Emanuel Bach</a:t>
            </a:r>
            <a:br>
              <a:rPr lang="sv-SE" sz="2400" dirty="0" smtClean="0"/>
            </a:br>
            <a:r>
              <a:rPr lang="de-DE" sz="2400" dirty="0" smtClean="0">
                <a:hlinkClick r:id="rId2"/>
              </a:rPr>
              <a:t>http://www.musikgymnasium-berlin.de/</a:t>
            </a:r>
            <a:endParaRPr lang="de-DE" sz="2400" dirty="0"/>
          </a:p>
        </p:txBody>
      </p:sp>
      <p:sp>
        <p:nvSpPr>
          <p:cNvPr id="3" name="Inhaltsplatzhalter 2"/>
          <p:cNvSpPr>
            <a:spLocks noGrp="1"/>
          </p:cNvSpPr>
          <p:nvPr>
            <p:ph idx="1"/>
          </p:nvPr>
        </p:nvSpPr>
        <p:spPr/>
        <p:txBody>
          <a:bodyPr>
            <a:normAutofit/>
          </a:bodyPr>
          <a:lstStyle/>
          <a:p>
            <a:r>
              <a:rPr lang="de-DE" sz="1600" dirty="0" err="1" smtClean="0"/>
              <a:t>Opened</a:t>
            </a:r>
            <a:r>
              <a:rPr lang="de-DE" sz="1600" dirty="0" smtClean="0"/>
              <a:t> in 1956 in Berlin </a:t>
            </a:r>
            <a:r>
              <a:rPr lang="de-DE" sz="1600" dirty="0" err="1" smtClean="0"/>
              <a:t>mitte</a:t>
            </a:r>
            <a:r>
              <a:rPr lang="de-DE" sz="1600" dirty="0" smtClean="0"/>
              <a:t>. 5-11 </a:t>
            </a:r>
            <a:r>
              <a:rPr lang="de-DE" sz="1600" dirty="0" err="1" smtClean="0"/>
              <a:t>class</a:t>
            </a:r>
            <a:r>
              <a:rPr lang="de-DE" sz="1600" dirty="0" smtClean="0"/>
              <a:t>. </a:t>
            </a:r>
          </a:p>
          <a:p>
            <a:r>
              <a:rPr lang="de-DE" sz="1600" dirty="0" smtClean="0"/>
              <a:t>Manager: </a:t>
            </a:r>
            <a:r>
              <a:rPr lang="de-DE" sz="1600" dirty="0" smtClean="0"/>
              <a:t>Winfried </a:t>
            </a:r>
            <a:r>
              <a:rPr lang="de-DE" sz="1600" dirty="0" err="1" smtClean="0"/>
              <a:t>Szameitat</a:t>
            </a:r>
            <a:r>
              <a:rPr lang="de-DE" sz="1600" dirty="0" smtClean="0"/>
              <a:t>, Susanne </a:t>
            </a:r>
            <a:r>
              <a:rPr lang="de-DE" sz="1600" dirty="0" smtClean="0"/>
              <a:t>Otto-Günther.</a:t>
            </a:r>
          </a:p>
          <a:p>
            <a:r>
              <a:rPr lang="de-DE" sz="1600" dirty="0" smtClean="0"/>
              <a:t>Teaching Jazz: </a:t>
            </a:r>
            <a:r>
              <a:rPr lang="de-DE" sz="1600" dirty="0" smtClean="0">
                <a:hlinkClick r:id="rId3"/>
              </a:rPr>
              <a:t>http://</a:t>
            </a:r>
            <a:r>
              <a:rPr lang="de-DE" sz="1600" dirty="0" smtClean="0">
                <a:hlinkClick r:id="rId3"/>
              </a:rPr>
              <a:t>www.musikgymnasium-berlin.de/musikhauptfachjapo.htm</a:t>
            </a:r>
            <a:r>
              <a:rPr lang="de-DE" sz="1600" dirty="0" smtClean="0"/>
              <a:t>.</a:t>
            </a:r>
          </a:p>
          <a:p>
            <a:r>
              <a:rPr lang="de-DE" sz="1600" dirty="0" smtClean="0"/>
              <a:t>Support </a:t>
            </a:r>
            <a:r>
              <a:rPr lang="de-DE" sz="1600" dirty="0" err="1" smtClean="0"/>
              <a:t>their</a:t>
            </a:r>
            <a:r>
              <a:rPr lang="de-DE" sz="1600" dirty="0" smtClean="0"/>
              <a:t> </a:t>
            </a:r>
            <a:r>
              <a:rPr lang="de-DE" sz="1600" dirty="0" err="1" smtClean="0"/>
              <a:t>students</a:t>
            </a:r>
            <a:r>
              <a:rPr lang="de-DE" sz="1600" dirty="0" smtClean="0"/>
              <a:t> after </a:t>
            </a:r>
            <a:r>
              <a:rPr lang="de-DE" sz="1600" dirty="0" err="1" smtClean="0"/>
              <a:t>graduation</a:t>
            </a:r>
            <a:r>
              <a:rPr lang="de-DE" sz="1600" dirty="0" smtClean="0"/>
              <a:t> </a:t>
            </a:r>
            <a:r>
              <a:rPr lang="de-DE" sz="1600" dirty="0" err="1" smtClean="0"/>
              <a:t>through</a:t>
            </a:r>
            <a:r>
              <a:rPr lang="de-DE" sz="1600" dirty="0" smtClean="0"/>
              <a:t> </a:t>
            </a:r>
            <a:r>
              <a:rPr lang="de-DE" sz="1600" dirty="0" err="1" smtClean="0"/>
              <a:t>advertisement</a:t>
            </a:r>
            <a:r>
              <a:rPr lang="de-DE" sz="1600" dirty="0" smtClean="0"/>
              <a:t> etc. </a:t>
            </a:r>
          </a:p>
          <a:p>
            <a:r>
              <a:rPr lang="de-DE" sz="1600" dirty="0" err="1" smtClean="0"/>
              <a:t>Number</a:t>
            </a:r>
            <a:r>
              <a:rPr lang="de-DE" sz="1600" dirty="0" smtClean="0"/>
              <a:t> </a:t>
            </a:r>
            <a:r>
              <a:rPr lang="de-DE" sz="1600" dirty="0" err="1" smtClean="0"/>
              <a:t>of</a:t>
            </a:r>
            <a:r>
              <a:rPr lang="de-DE" sz="1600" dirty="0" smtClean="0"/>
              <a:t> </a:t>
            </a:r>
            <a:r>
              <a:rPr lang="de-DE" sz="1600" dirty="0" err="1" smtClean="0"/>
              <a:t>students</a:t>
            </a:r>
            <a:r>
              <a:rPr lang="de-DE" sz="1600" dirty="0" smtClean="0"/>
              <a:t>: </a:t>
            </a:r>
            <a:r>
              <a:rPr lang="de-DE" sz="1600" dirty="0" err="1" smtClean="0"/>
              <a:t>around</a:t>
            </a:r>
            <a:r>
              <a:rPr lang="de-DE" sz="1600" dirty="0" smtClean="0"/>
              <a:t> 165. </a:t>
            </a:r>
          </a:p>
          <a:p>
            <a:r>
              <a:rPr lang="de-DE" sz="1600" dirty="0" err="1" smtClean="0"/>
              <a:t>Number</a:t>
            </a:r>
            <a:r>
              <a:rPr lang="de-DE" sz="1600" dirty="0" smtClean="0"/>
              <a:t> </a:t>
            </a:r>
            <a:r>
              <a:rPr lang="de-DE" sz="1600" dirty="0" err="1" smtClean="0"/>
              <a:t>of</a:t>
            </a:r>
            <a:r>
              <a:rPr lang="de-DE" sz="1600" dirty="0" smtClean="0"/>
              <a:t> </a:t>
            </a:r>
            <a:r>
              <a:rPr lang="de-DE" sz="1600" dirty="0" err="1" smtClean="0"/>
              <a:t>teachers</a:t>
            </a:r>
            <a:r>
              <a:rPr lang="de-DE" sz="1600" dirty="0" smtClean="0"/>
              <a:t>: 18 </a:t>
            </a:r>
            <a:r>
              <a:rPr lang="de-DE" sz="1600" dirty="0" err="1" smtClean="0"/>
              <a:t>teachers</a:t>
            </a:r>
            <a:r>
              <a:rPr lang="de-DE" sz="1600" dirty="0" smtClean="0"/>
              <a:t>, 100 </a:t>
            </a:r>
            <a:r>
              <a:rPr lang="de-DE" sz="1600" dirty="0" err="1" smtClean="0"/>
              <a:t>music</a:t>
            </a:r>
            <a:r>
              <a:rPr lang="de-DE" sz="1600" dirty="0" smtClean="0"/>
              <a:t> </a:t>
            </a:r>
            <a:r>
              <a:rPr lang="de-DE" sz="1600" dirty="0" err="1" smtClean="0"/>
              <a:t>educators</a:t>
            </a:r>
            <a:r>
              <a:rPr lang="de-DE" sz="1600" dirty="0" smtClean="0"/>
              <a:t> (</a:t>
            </a:r>
            <a:r>
              <a:rPr lang="de-DE" sz="1600" dirty="0" err="1" smtClean="0"/>
              <a:t>afternoon</a:t>
            </a:r>
            <a:r>
              <a:rPr lang="de-DE" sz="1600" dirty="0" smtClean="0"/>
              <a:t> </a:t>
            </a:r>
            <a:r>
              <a:rPr lang="de-DE" sz="1600" dirty="0" err="1" smtClean="0"/>
              <a:t>etc</a:t>
            </a:r>
            <a:r>
              <a:rPr lang="de-DE" sz="1600" dirty="0" smtClean="0"/>
              <a:t>). </a:t>
            </a:r>
          </a:p>
          <a:p>
            <a:r>
              <a:rPr lang="de-DE" sz="1600" dirty="0" err="1" smtClean="0"/>
              <a:t>Supported</a:t>
            </a:r>
            <a:r>
              <a:rPr lang="de-DE" sz="1600" dirty="0" smtClean="0"/>
              <a:t> </a:t>
            </a:r>
            <a:r>
              <a:rPr lang="de-DE" sz="1600" dirty="0" err="1" smtClean="0"/>
              <a:t>by</a:t>
            </a:r>
            <a:r>
              <a:rPr lang="de-DE" sz="1600" dirty="0" smtClean="0"/>
              <a:t> </a:t>
            </a:r>
            <a:r>
              <a:rPr lang="de-DE" sz="1600" dirty="0" err="1" smtClean="0"/>
              <a:t>the</a:t>
            </a:r>
            <a:r>
              <a:rPr lang="de-DE" sz="1600" dirty="0" smtClean="0"/>
              <a:t> Dussmann </a:t>
            </a:r>
            <a:r>
              <a:rPr lang="de-DE" sz="1600" dirty="0" err="1" smtClean="0"/>
              <a:t>group</a:t>
            </a:r>
            <a:r>
              <a:rPr lang="de-DE" sz="1600" dirty="0" smtClean="0"/>
              <a:t> (Dussmann Wettbewerb). </a:t>
            </a:r>
            <a:endParaRPr lang="de-DE"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participants</a:t>
            </a:r>
            <a:endParaRPr lang="de-DE" sz="2400" dirty="0"/>
          </a:p>
        </p:txBody>
      </p:sp>
      <p:sp>
        <p:nvSpPr>
          <p:cNvPr id="3" name="Inhaltsplatzhalter 2"/>
          <p:cNvSpPr>
            <a:spLocks noGrp="1"/>
          </p:cNvSpPr>
          <p:nvPr>
            <p:ph idx="1"/>
          </p:nvPr>
        </p:nvSpPr>
        <p:spPr/>
        <p:txBody>
          <a:bodyPr>
            <a:normAutofit fontScale="62500" lnSpcReduction="20000"/>
          </a:bodyPr>
          <a:lstStyle/>
          <a:p>
            <a:pPr lvl="0"/>
            <a:r>
              <a:rPr lang="en-US" dirty="0" err="1" smtClean="0"/>
              <a:t>Soho</a:t>
            </a:r>
            <a:r>
              <a:rPr lang="en-US" dirty="0" smtClean="0"/>
              <a:t> house: </a:t>
            </a:r>
            <a:r>
              <a:rPr lang="en-US" u="sng" dirty="0" smtClean="0">
                <a:hlinkClick r:id="rId2"/>
              </a:rPr>
              <a:t>http://www.sohohouseberlin.de/</a:t>
            </a:r>
            <a:endParaRPr lang="de-DE" dirty="0" smtClean="0"/>
          </a:p>
          <a:p>
            <a:pPr lvl="0"/>
            <a:r>
              <a:rPr lang="de-DE" dirty="0" err="1" smtClean="0"/>
              <a:t>Betahaus</a:t>
            </a:r>
            <a:r>
              <a:rPr lang="de-DE" dirty="0" smtClean="0"/>
              <a:t>: </a:t>
            </a:r>
            <a:r>
              <a:rPr lang="de-DE" u="sng" dirty="0" smtClean="0">
                <a:hlinkClick r:id="rId3"/>
              </a:rPr>
              <a:t>http://betahaus.de/</a:t>
            </a:r>
            <a:endParaRPr lang="de-DE" dirty="0" smtClean="0"/>
          </a:p>
          <a:p>
            <a:pPr lvl="0"/>
            <a:r>
              <a:rPr lang="de-DE" dirty="0" smtClean="0"/>
              <a:t>Jazz </a:t>
            </a:r>
            <a:r>
              <a:rPr lang="de-DE" dirty="0" smtClean="0"/>
              <a:t>Institut: </a:t>
            </a:r>
            <a:r>
              <a:rPr lang="de-DE" u="sng" dirty="0" smtClean="0">
                <a:hlinkClick r:id="rId4"/>
              </a:rPr>
              <a:t>http://www.jazz-institut-berlin.de/</a:t>
            </a:r>
            <a:endParaRPr lang="de-DE" dirty="0" smtClean="0"/>
          </a:p>
          <a:p>
            <a:pPr lvl="0"/>
            <a:r>
              <a:rPr lang="de-DE" dirty="0" smtClean="0"/>
              <a:t>Stern</a:t>
            </a:r>
          </a:p>
          <a:p>
            <a:pPr lvl="0"/>
            <a:r>
              <a:rPr lang="de-DE" dirty="0" smtClean="0"/>
              <a:t>Jüdische allgemeine Zeitung</a:t>
            </a:r>
          </a:p>
          <a:p>
            <a:pPr lvl="0"/>
            <a:r>
              <a:rPr lang="de-DE" dirty="0" smtClean="0"/>
              <a:t>Universität der </a:t>
            </a:r>
            <a:r>
              <a:rPr lang="de-DE" dirty="0" err="1" smtClean="0"/>
              <a:t>künste</a:t>
            </a:r>
            <a:r>
              <a:rPr lang="de-DE" dirty="0" smtClean="0"/>
              <a:t>: </a:t>
            </a:r>
            <a:r>
              <a:rPr lang="de-DE" u="sng" dirty="0" smtClean="0">
                <a:hlinkClick r:id="rId5"/>
              </a:rPr>
              <a:t>http://www.udk-berlin.de/sites/content/topics/home</a:t>
            </a:r>
            <a:endParaRPr lang="de-DE" dirty="0" smtClean="0"/>
          </a:p>
          <a:p>
            <a:pPr lvl="0"/>
            <a:r>
              <a:rPr lang="de-DE" dirty="0" smtClean="0"/>
              <a:t>Humboldt Universität: </a:t>
            </a:r>
            <a:r>
              <a:rPr lang="de-DE" dirty="0" err="1" smtClean="0"/>
              <a:t>Geistenwissenschaften</a:t>
            </a:r>
            <a:endParaRPr lang="de-DE" dirty="0" smtClean="0"/>
          </a:p>
          <a:p>
            <a:pPr lvl="0"/>
            <a:r>
              <a:rPr lang="de-DE" dirty="0" smtClean="0"/>
              <a:t>Music </a:t>
            </a:r>
            <a:r>
              <a:rPr lang="de-DE" dirty="0" err="1" smtClean="0"/>
              <a:t>schools</a:t>
            </a:r>
            <a:r>
              <a:rPr lang="de-DE" dirty="0" smtClean="0"/>
              <a:t>: </a:t>
            </a:r>
          </a:p>
          <a:p>
            <a:r>
              <a:rPr lang="de-DE" u="sng" dirty="0" smtClean="0">
                <a:hlinkClick r:id="rId6"/>
              </a:rPr>
              <a:t>http://www.berlin.de/ba-charlottenburg-wilmersdorf/org/musikschule/english.html</a:t>
            </a:r>
            <a:endParaRPr lang="de-DE" dirty="0" smtClean="0"/>
          </a:p>
          <a:p>
            <a:r>
              <a:rPr lang="de-DE" u="sng" dirty="0" smtClean="0">
                <a:hlinkClick r:id="rId7"/>
              </a:rPr>
              <a:t>http://www.international-music-school.com/</a:t>
            </a:r>
            <a:endParaRPr lang="de-DE" dirty="0" smtClean="0"/>
          </a:p>
          <a:p>
            <a:pPr lvl="0"/>
            <a:r>
              <a:rPr lang="de-DE" dirty="0" smtClean="0"/>
              <a:t>Kanzleramt</a:t>
            </a:r>
          </a:p>
          <a:p>
            <a:pPr lvl="0"/>
            <a:r>
              <a:rPr lang="de-DE" dirty="0" smtClean="0"/>
              <a:t>Community </a:t>
            </a:r>
            <a:r>
              <a:rPr lang="de-DE" dirty="0" err="1" smtClean="0"/>
              <a:t>of</a:t>
            </a:r>
            <a:r>
              <a:rPr lang="de-DE" dirty="0" smtClean="0"/>
              <a:t> Jazz </a:t>
            </a:r>
            <a:r>
              <a:rPr lang="de-DE" dirty="0" err="1" smtClean="0"/>
              <a:t>performers</a:t>
            </a:r>
            <a:r>
              <a:rPr lang="de-DE" dirty="0" smtClean="0"/>
              <a:t> </a:t>
            </a:r>
          </a:p>
          <a:p>
            <a:pPr lvl="0"/>
            <a:r>
              <a:rPr lang="de-DE" dirty="0" smtClean="0"/>
              <a:t>Dance </a:t>
            </a:r>
            <a:r>
              <a:rPr lang="de-DE" dirty="0" err="1" smtClean="0"/>
              <a:t>community</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700" b="1" dirty="0" smtClean="0"/>
              <a:t>Das Julius-Stern-Institut für musikalische Nachwuchsförderung</a:t>
            </a:r>
            <a:r>
              <a:rPr lang="de-DE" b="1" dirty="0" smtClean="0"/>
              <a:t/>
            </a:r>
            <a:br>
              <a:rPr lang="de-DE" b="1" dirty="0" smtClean="0"/>
            </a:br>
            <a:r>
              <a:rPr lang="de-DE" sz="2000" dirty="0" smtClean="0">
                <a:hlinkClick r:id="rId2"/>
              </a:rPr>
              <a:t> http://www.julius-stern-institut.de/sites/julius-stern-institut/content/institut/index_ger.html</a:t>
            </a:r>
            <a:endParaRPr lang="de-DE" sz="2000" dirty="0"/>
          </a:p>
        </p:txBody>
      </p:sp>
      <p:sp>
        <p:nvSpPr>
          <p:cNvPr id="3" name="Inhaltsplatzhalter 2"/>
          <p:cNvSpPr>
            <a:spLocks noGrp="1"/>
          </p:cNvSpPr>
          <p:nvPr>
            <p:ph idx="1"/>
          </p:nvPr>
        </p:nvSpPr>
        <p:spPr/>
        <p:txBody>
          <a:bodyPr>
            <a:normAutofit/>
          </a:bodyPr>
          <a:lstStyle/>
          <a:p>
            <a:r>
              <a:rPr lang="de-DE" sz="2400" dirty="0" smtClean="0"/>
              <a:t>Julius-Stern-Institut, </a:t>
            </a:r>
            <a:r>
              <a:rPr lang="de-DE" sz="2400" dirty="0" err="1" smtClean="0"/>
              <a:t>founded</a:t>
            </a:r>
            <a:r>
              <a:rPr lang="de-DE" sz="2400" dirty="0" smtClean="0"/>
              <a:t> in 1850 </a:t>
            </a:r>
            <a:r>
              <a:rPr lang="de-DE" sz="2400" dirty="0" err="1" smtClean="0"/>
              <a:t>as</a:t>
            </a:r>
            <a:r>
              <a:rPr lang="de-DE" sz="2400" dirty="0" smtClean="0"/>
              <a:t> </a:t>
            </a:r>
            <a:r>
              <a:rPr lang="de-DE" sz="2400" dirty="0" err="1" smtClean="0"/>
              <a:t>Stern‘sches</a:t>
            </a:r>
            <a:r>
              <a:rPr lang="de-DE" sz="2400" dirty="0" smtClean="0"/>
              <a:t> Konservatorium, </a:t>
            </a:r>
            <a:r>
              <a:rPr lang="de-DE" sz="2400" dirty="0" err="1" smtClean="0"/>
              <a:t>is</a:t>
            </a:r>
            <a:r>
              <a:rPr lang="de-DE" sz="2400" dirty="0" smtClean="0"/>
              <a:t> </a:t>
            </a:r>
            <a:r>
              <a:rPr lang="de-DE" sz="2400" dirty="0" err="1" smtClean="0"/>
              <a:t>part</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faculty</a:t>
            </a:r>
            <a:r>
              <a:rPr lang="de-DE" sz="2400" dirty="0" smtClean="0"/>
              <a:t> </a:t>
            </a:r>
            <a:r>
              <a:rPr lang="de-DE" sz="2400" dirty="0" err="1" smtClean="0"/>
              <a:t>of</a:t>
            </a:r>
            <a:r>
              <a:rPr lang="de-DE" sz="2400" dirty="0" smtClean="0"/>
              <a:t> </a:t>
            </a:r>
            <a:r>
              <a:rPr lang="de-DE" sz="2400" dirty="0" err="1" smtClean="0"/>
              <a:t>music</a:t>
            </a:r>
            <a:r>
              <a:rPr lang="de-DE" sz="2400" dirty="0" smtClean="0"/>
              <a:t> </a:t>
            </a:r>
            <a:r>
              <a:rPr lang="de-DE" sz="2400" dirty="0" err="1" smtClean="0"/>
              <a:t>at</a:t>
            </a:r>
            <a:r>
              <a:rPr lang="de-DE" sz="2400" dirty="0" smtClean="0"/>
              <a:t> </a:t>
            </a:r>
            <a:r>
              <a:rPr lang="de-DE" sz="2400" dirty="0" err="1" smtClean="0"/>
              <a:t>the</a:t>
            </a:r>
            <a:r>
              <a:rPr lang="de-DE" sz="2400" dirty="0" smtClean="0"/>
              <a:t> Universität der Künste Berlin. </a:t>
            </a:r>
            <a:r>
              <a:rPr lang="de-DE" sz="2400" dirty="0" err="1" smtClean="0"/>
              <a:t>One</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most</a:t>
            </a:r>
            <a:r>
              <a:rPr lang="de-DE" sz="2400" dirty="0" smtClean="0"/>
              <a:t> </a:t>
            </a:r>
            <a:r>
              <a:rPr lang="de-DE" sz="2400" dirty="0" err="1" smtClean="0"/>
              <a:t>renounced</a:t>
            </a:r>
            <a:r>
              <a:rPr lang="de-DE" sz="2400" dirty="0" smtClean="0"/>
              <a:t> </a:t>
            </a:r>
            <a:r>
              <a:rPr lang="de-DE" sz="2400" dirty="0" err="1" smtClean="0"/>
              <a:t>music</a:t>
            </a:r>
            <a:r>
              <a:rPr lang="de-DE" sz="2400" dirty="0" smtClean="0"/>
              <a:t> </a:t>
            </a:r>
            <a:r>
              <a:rPr lang="de-DE" sz="2400" dirty="0" err="1" smtClean="0"/>
              <a:t>schools</a:t>
            </a:r>
            <a:r>
              <a:rPr lang="de-DE" sz="2400" dirty="0" smtClean="0"/>
              <a:t> in Germany. </a:t>
            </a:r>
            <a:r>
              <a:rPr lang="de-DE" sz="2400" dirty="0" err="1" smtClean="0"/>
              <a:t>At</a:t>
            </a:r>
            <a:r>
              <a:rPr lang="de-DE" sz="2400" dirty="0" smtClean="0"/>
              <a:t> </a:t>
            </a:r>
            <a:r>
              <a:rPr lang="de-DE" sz="2400" dirty="0" err="1" smtClean="0"/>
              <a:t>the</a:t>
            </a:r>
            <a:r>
              <a:rPr lang="de-DE" sz="2400" dirty="0" smtClean="0"/>
              <a:t> </a:t>
            </a:r>
            <a:r>
              <a:rPr lang="de-DE" sz="2400" dirty="0" err="1" smtClean="0"/>
              <a:t>moment</a:t>
            </a:r>
            <a:r>
              <a:rPr lang="de-DE" sz="2400" dirty="0" smtClean="0"/>
              <a:t> </a:t>
            </a:r>
            <a:r>
              <a:rPr lang="de-DE" sz="2400" dirty="0" err="1" smtClean="0"/>
              <a:t>responsible</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musical</a:t>
            </a:r>
            <a:r>
              <a:rPr lang="de-DE" sz="2400" dirty="0" smtClean="0"/>
              <a:t> </a:t>
            </a:r>
            <a:r>
              <a:rPr lang="de-DE" sz="2400" dirty="0" err="1" smtClean="0"/>
              <a:t>aducation</a:t>
            </a:r>
            <a:r>
              <a:rPr lang="de-DE" sz="2400" dirty="0" smtClean="0"/>
              <a:t> </a:t>
            </a:r>
            <a:r>
              <a:rPr lang="de-DE" sz="2400" dirty="0" err="1" smtClean="0"/>
              <a:t>of</a:t>
            </a:r>
            <a:r>
              <a:rPr lang="de-DE" sz="2400" dirty="0" smtClean="0"/>
              <a:t> </a:t>
            </a:r>
            <a:r>
              <a:rPr lang="de-DE" sz="2400" dirty="0" err="1" smtClean="0"/>
              <a:t>around</a:t>
            </a:r>
            <a:r>
              <a:rPr lang="de-DE" sz="2400" dirty="0" smtClean="0"/>
              <a:t> 70 </a:t>
            </a:r>
            <a:r>
              <a:rPr lang="de-DE" sz="2400" dirty="0" err="1" smtClean="0"/>
              <a:t>children</a:t>
            </a:r>
            <a:r>
              <a:rPr lang="de-DE" sz="2400" dirty="0" smtClean="0"/>
              <a:t> </a:t>
            </a:r>
            <a:r>
              <a:rPr lang="de-DE" sz="2400" dirty="0" err="1" smtClean="0"/>
              <a:t>between</a:t>
            </a:r>
            <a:r>
              <a:rPr lang="de-DE" sz="2400" dirty="0" smtClean="0"/>
              <a:t> 9 </a:t>
            </a:r>
            <a:r>
              <a:rPr lang="de-DE" sz="2400" dirty="0" err="1" smtClean="0"/>
              <a:t>and</a:t>
            </a:r>
            <a:r>
              <a:rPr lang="de-DE" sz="2400" dirty="0" smtClean="0"/>
              <a:t> 19. </a:t>
            </a:r>
          </a:p>
          <a:p>
            <a:r>
              <a:rPr lang="de-DE" sz="2400" dirty="0" smtClean="0"/>
              <a:t>Manager: </a:t>
            </a:r>
            <a:r>
              <a:rPr lang="de-DE" sz="2400" dirty="0" err="1" smtClean="0"/>
              <a:t>since</a:t>
            </a:r>
            <a:r>
              <a:rPr lang="de-DE" sz="2400" dirty="0" smtClean="0"/>
              <a:t> 2010 Anita Rennert. Other </a:t>
            </a:r>
            <a:r>
              <a:rPr lang="de-DE" sz="2400" dirty="0" err="1" smtClean="0"/>
              <a:t>art</a:t>
            </a:r>
            <a:r>
              <a:rPr lang="de-DE" sz="2400" dirty="0" smtClean="0"/>
              <a:t> </a:t>
            </a:r>
            <a:r>
              <a:rPr lang="de-DE" sz="2400" dirty="0" err="1" smtClean="0"/>
              <a:t>managers</a:t>
            </a:r>
            <a:r>
              <a:rPr lang="de-DE" sz="2400" dirty="0" smtClean="0"/>
              <a:t>: Prof. Linde Großmann, Prof. </a:t>
            </a:r>
            <a:r>
              <a:rPr lang="de-DE" sz="2400" dirty="0" err="1" smtClean="0"/>
              <a:t>Konradin</a:t>
            </a:r>
            <a:r>
              <a:rPr lang="de-DE" sz="2400" dirty="0" smtClean="0"/>
              <a:t> Groth und Prof. Joachim Greiner.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sz="2400" dirty="0" smtClean="0"/>
              <a:t>Syllabus: </a:t>
            </a:r>
            <a:r>
              <a:rPr lang="de-DE" sz="2400" dirty="0" err="1" smtClean="0"/>
              <a:t>mostly</a:t>
            </a:r>
            <a:r>
              <a:rPr lang="de-DE" sz="2400" dirty="0" smtClean="0"/>
              <a:t> </a:t>
            </a:r>
            <a:r>
              <a:rPr lang="de-DE" sz="2400" dirty="0" err="1" smtClean="0"/>
              <a:t>classical</a:t>
            </a:r>
            <a:r>
              <a:rPr lang="de-DE" sz="2400" dirty="0" smtClean="0"/>
              <a:t> </a:t>
            </a:r>
            <a:r>
              <a:rPr lang="de-DE" sz="2400" dirty="0" err="1" smtClean="0"/>
              <a:t>music</a:t>
            </a:r>
            <a:r>
              <a:rPr lang="de-DE" sz="2400" dirty="0" smtClean="0"/>
              <a:t>, . </a:t>
            </a:r>
            <a:r>
              <a:rPr lang="de-DE" sz="2400" dirty="0" err="1" smtClean="0"/>
              <a:t>Sent</a:t>
            </a:r>
            <a:r>
              <a:rPr lang="de-DE" sz="2400" dirty="0" smtClean="0"/>
              <a:t> a </a:t>
            </a:r>
            <a:r>
              <a:rPr lang="de-DE" sz="2400" dirty="0" err="1" smtClean="0"/>
              <a:t>request</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secretary</a:t>
            </a:r>
            <a:r>
              <a:rPr lang="de-DE" sz="2400" dirty="0" smtClean="0"/>
              <a:t> </a:t>
            </a:r>
            <a:r>
              <a:rPr lang="de-DE" sz="2400" dirty="0" err="1" smtClean="0"/>
              <a:t>to</a:t>
            </a:r>
            <a:r>
              <a:rPr lang="de-DE" sz="2400" dirty="0" smtClean="0"/>
              <a:t> </a:t>
            </a:r>
            <a:r>
              <a:rPr lang="de-DE" sz="2400" dirty="0" err="1" smtClean="0"/>
              <a:t>have</a:t>
            </a:r>
            <a:r>
              <a:rPr lang="de-DE" sz="2400" dirty="0" smtClean="0"/>
              <a:t> </a:t>
            </a:r>
            <a:r>
              <a:rPr lang="de-DE" sz="2400" dirty="0" err="1" smtClean="0"/>
              <a:t>their</a:t>
            </a:r>
            <a:r>
              <a:rPr lang="de-DE" sz="2400" dirty="0" smtClean="0"/>
              <a:t> Syllabus. </a:t>
            </a:r>
          </a:p>
          <a:p>
            <a:endParaRPr lang="de-DE" dirty="0" smtClean="0"/>
          </a:p>
          <a:p>
            <a:r>
              <a:rPr lang="de-DE" sz="2400" dirty="0" err="1" smtClean="0"/>
              <a:t>Contact</a:t>
            </a:r>
            <a:r>
              <a:rPr lang="de-DE" sz="2400" dirty="0" smtClean="0"/>
              <a:t>: </a:t>
            </a:r>
            <a:r>
              <a:rPr lang="de-DE" sz="2400" dirty="0" smtClean="0">
                <a:hlinkClick r:id="rId2"/>
              </a:rPr>
              <a:t>petra.werther@intra.udk-berlin.de</a:t>
            </a:r>
            <a:endParaRPr lang="de-DE" sz="2400" dirty="0" smtClean="0"/>
          </a:p>
          <a:p>
            <a:pPr lvl="4"/>
            <a:r>
              <a:rPr lang="de-DE" dirty="0" smtClean="0">
                <a:hlinkClick r:id="rId3"/>
              </a:rPr>
              <a:t>jsi@udk-berlin.de</a:t>
            </a:r>
            <a:endParaRPr lang="de-DE" dirty="0" smtClean="0"/>
          </a:p>
          <a:p>
            <a:pPr lvl="4"/>
            <a:r>
              <a:rPr lang="de-DE" dirty="0" smtClean="0"/>
              <a:t>Tel. (030) 3185 2260</a:t>
            </a:r>
            <a:endParaRPr lang="de-DE" dirty="0" smtClean="0"/>
          </a:p>
          <a:p>
            <a:pPr lvl="4"/>
            <a:r>
              <a:rPr lang="de-DE" dirty="0" smtClean="0"/>
              <a:t>Bürozeiten</a:t>
            </a:r>
            <a:br>
              <a:rPr lang="de-DE" dirty="0" smtClean="0"/>
            </a:br>
            <a:r>
              <a:rPr lang="de-DE" dirty="0" smtClean="0"/>
              <a:t>Donnerstag 9.30-15 Uhr</a:t>
            </a:r>
            <a:br>
              <a:rPr lang="de-DE" dirty="0" smtClean="0"/>
            </a:br>
            <a:r>
              <a:rPr lang="de-DE" dirty="0" smtClean="0"/>
              <a:t>Montag, Dienstag und Freitag 9.30-13 Uhr</a:t>
            </a:r>
            <a:endParaRPr lang="de-DE" dirty="0" smtClean="0"/>
          </a:p>
          <a:p>
            <a:endParaRPr lang="de-DE" dirty="0" smtClean="0"/>
          </a:p>
          <a:p>
            <a:endParaRPr lang="de-DE" dirty="0" smtClean="0"/>
          </a:p>
          <a:p>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International </a:t>
            </a:r>
            <a:r>
              <a:rPr lang="de-DE" sz="2400" dirty="0" err="1" smtClean="0"/>
              <a:t>school</a:t>
            </a:r>
            <a:r>
              <a:rPr lang="de-DE" sz="2400" dirty="0" smtClean="0"/>
              <a:t> </a:t>
            </a:r>
            <a:r>
              <a:rPr lang="de-DE" sz="2400" dirty="0" err="1" smtClean="0"/>
              <a:t>of</a:t>
            </a:r>
            <a:r>
              <a:rPr lang="de-DE" sz="2400" dirty="0" smtClean="0"/>
              <a:t> </a:t>
            </a:r>
            <a:r>
              <a:rPr lang="de-DE" sz="2400" dirty="0" err="1" smtClean="0"/>
              <a:t>music</a:t>
            </a:r>
            <a:endParaRPr lang="de-DE" sz="2400" dirty="0"/>
          </a:p>
        </p:txBody>
      </p:sp>
      <p:sp>
        <p:nvSpPr>
          <p:cNvPr id="3" name="Inhaltsplatzhalter 2"/>
          <p:cNvSpPr>
            <a:spLocks noGrp="1"/>
          </p:cNvSpPr>
          <p:nvPr>
            <p:ph idx="1"/>
          </p:nvPr>
        </p:nvSpPr>
        <p:spPr/>
        <p:txBody>
          <a:bodyPr/>
          <a:lstStyle/>
          <a:p>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Cover </a:t>
            </a:r>
            <a:r>
              <a:rPr lang="de-DE" sz="2400" dirty="0" err="1" smtClean="0"/>
              <a:t>letter</a:t>
            </a:r>
            <a:r>
              <a:rPr lang="de-DE" sz="2400" dirty="0" smtClean="0"/>
              <a:t> – </a:t>
            </a:r>
            <a:r>
              <a:rPr lang="de-DE" sz="2400" dirty="0" err="1" smtClean="0"/>
              <a:t>basic</a:t>
            </a:r>
            <a:r>
              <a:rPr lang="de-DE" sz="2400" dirty="0" smtClean="0"/>
              <a:t> </a:t>
            </a:r>
            <a:r>
              <a:rPr lang="de-DE" sz="2400" dirty="0" err="1" smtClean="0"/>
              <a:t>template</a:t>
            </a:r>
            <a:endParaRPr lang="de-DE" sz="2400" dirty="0"/>
          </a:p>
        </p:txBody>
      </p:sp>
      <p:sp>
        <p:nvSpPr>
          <p:cNvPr id="3" name="Inhaltsplatzhalter 2"/>
          <p:cNvSpPr>
            <a:spLocks noGrp="1"/>
          </p:cNvSpPr>
          <p:nvPr>
            <p:ph idx="1"/>
          </p:nvPr>
        </p:nvSpPr>
        <p:spPr/>
        <p:txBody>
          <a:bodyPr>
            <a:normAutofit lnSpcReduction="10000"/>
          </a:bodyPr>
          <a:lstStyle/>
          <a:p>
            <a:pPr>
              <a:buNone/>
            </a:pPr>
            <a:r>
              <a:rPr lang="en-US" dirty="0" smtClean="0"/>
              <a:t>	</a:t>
            </a:r>
            <a:r>
              <a:rPr lang="en-US" sz="1700" dirty="0" smtClean="0"/>
              <a:t>Dear…</a:t>
            </a:r>
          </a:p>
          <a:p>
            <a:pPr>
              <a:buNone/>
            </a:pPr>
            <a:r>
              <a:rPr lang="en-US" sz="1700" dirty="0" smtClean="0"/>
              <a:t>	</a:t>
            </a:r>
            <a:r>
              <a:rPr lang="en-US" sz="1700" dirty="0" smtClean="0"/>
              <a:t>At the Jazzy Berlin we are constantly attempting to develop a fresh and innovative approach towards Jazz. Since…we have created new habitats for jazz musicians and fans to interact with each other, and are currently enhancing our contribution to jazz education in Berlin. We hope to measure our progress, identify areas that need attention, and strengthen the bond between us and the community. </a:t>
            </a:r>
          </a:p>
          <a:p>
            <a:pPr>
              <a:buNone/>
            </a:pPr>
            <a:r>
              <a:rPr lang="en-US" sz="1700" dirty="0" smtClean="0"/>
              <a:t>	The following questionnaire will require approximately 10 minutes to complete.</a:t>
            </a:r>
            <a:r>
              <a:rPr lang="de-DE" sz="1700" dirty="0" smtClean="0"/>
              <a:t> </a:t>
            </a:r>
            <a:r>
              <a:rPr lang="en-US" sz="1700" dirty="0" smtClean="0"/>
              <a:t>Your answers will be completely anonymous and by filling out the survey you will be entered into a drawing for a------ All survey results will be analyzed for research results.</a:t>
            </a:r>
          </a:p>
          <a:p>
            <a:pPr>
              <a:buNone/>
            </a:pPr>
            <a:r>
              <a:rPr lang="en-US" sz="1700" dirty="0" smtClean="0"/>
              <a:t>	</a:t>
            </a:r>
            <a:endParaRPr lang="de-DE" sz="1700" dirty="0" smtClean="0"/>
          </a:p>
          <a:p>
            <a:pPr>
              <a:buNone/>
            </a:pPr>
            <a:r>
              <a:rPr lang="en-US" sz="1700" dirty="0" smtClean="0"/>
              <a:t>	Thank you for taking the time to complete this survey by Jazzy Berlin. With your support, we can improve our services to artists, jazz consumers and music students. We appreciate your time and consideration.</a:t>
            </a:r>
          </a:p>
          <a:p>
            <a:pPr>
              <a:buNone/>
            </a:pPr>
            <a:r>
              <a:rPr lang="en-US" sz="1700" dirty="0" smtClean="0"/>
              <a:t>	If you wish a summary copy of this study please complete the Request for Information Form and return it to me in the same email. The results will be then delivered to you as soon as possible. </a:t>
            </a:r>
            <a:endParaRPr lang="de-DE" sz="1700" dirty="0" smtClean="0"/>
          </a:p>
          <a:p>
            <a:pPr>
              <a:buNone/>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2">
              <a:lumMod val="40000"/>
              <a:lumOff val="60000"/>
            </a:schemeClr>
          </a:solidFill>
          <a:ln cap="rnd">
            <a:solidFill>
              <a:schemeClr val="tx1"/>
            </a:solidFill>
          </a:ln>
        </p:spPr>
        <p:txBody>
          <a:bodyPr>
            <a:normAutofit/>
          </a:bodyPr>
          <a:lstStyle/>
          <a:p>
            <a:r>
              <a:rPr lang="de-DE" sz="2800" dirty="0" smtClean="0"/>
              <a:t>Research </a:t>
            </a:r>
            <a:r>
              <a:rPr lang="de-DE" sz="2800" dirty="0" err="1" smtClean="0"/>
              <a:t>questions</a:t>
            </a:r>
            <a:endParaRPr lang="de-DE" sz="2800" dirty="0"/>
          </a:p>
        </p:txBody>
      </p:sp>
      <p:sp>
        <p:nvSpPr>
          <p:cNvPr id="3" name="Inhaltsplatzhalter 2"/>
          <p:cNvSpPr>
            <a:spLocks noGrp="1"/>
          </p:cNvSpPr>
          <p:nvPr>
            <p:ph idx="1"/>
          </p:nvPr>
        </p:nvSpPr>
        <p:spPr/>
        <p:txBody>
          <a:bodyPr/>
          <a:lstStyle/>
          <a:p>
            <a:pPr>
              <a:buNone/>
            </a:pPr>
            <a:r>
              <a:rPr lang="de-DE" dirty="0" smtClean="0"/>
              <a:t>	</a:t>
            </a:r>
            <a:r>
              <a:rPr lang="en-US" dirty="0" smtClean="0">
                <a:hlinkClick r:id="rId2" action="ppaction://hlinkfile"/>
              </a:rPr>
              <a:t>Jazzy music survey - version 2 - group division.docx</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1417638"/>
          </a:xfrm>
          <a:solidFill>
            <a:schemeClr val="tx2">
              <a:lumMod val="40000"/>
              <a:lumOff val="60000"/>
            </a:schemeClr>
          </a:solidFill>
          <a:ln cap="rnd">
            <a:solidFill>
              <a:schemeClr val="tx1"/>
            </a:solidFill>
          </a:ln>
        </p:spPr>
        <p:txBody>
          <a:bodyPr>
            <a:normAutofit/>
          </a:bodyPr>
          <a:lstStyle/>
          <a:p>
            <a:r>
              <a:rPr lang="de-DE" sz="2400" b="1" dirty="0" err="1" smtClean="0"/>
              <a:t>how</a:t>
            </a:r>
            <a:r>
              <a:rPr lang="de-DE" sz="2400" b="1" dirty="0" smtClean="0"/>
              <a:t> </a:t>
            </a:r>
            <a:r>
              <a:rPr lang="de-DE" sz="2400" b="1" dirty="0" err="1" smtClean="0"/>
              <a:t>to</a:t>
            </a:r>
            <a:r>
              <a:rPr lang="de-DE" sz="2400" b="1" dirty="0" smtClean="0"/>
              <a:t> </a:t>
            </a:r>
            <a:r>
              <a:rPr lang="de-DE" sz="2400" b="1" dirty="0" err="1" smtClean="0"/>
              <a:t>write</a:t>
            </a:r>
            <a:r>
              <a:rPr lang="de-DE" sz="2400" b="1" dirty="0" smtClean="0"/>
              <a:t> an email </a:t>
            </a:r>
            <a:r>
              <a:rPr lang="de-DE" sz="2400" b="1" dirty="0" err="1" smtClean="0"/>
              <a:t>for</a:t>
            </a:r>
            <a:r>
              <a:rPr lang="de-DE" sz="2400" b="1" dirty="0" smtClean="0"/>
              <a:t> a </a:t>
            </a:r>
            <a:r>
              <a:rPr lang="de-DE" sz="2400" b="1" dirty="0" err="1" smtClean="0"/>
              <a:t>survey</a:t>
            </a:r>
            <a:r>
              <a:rPr lang="de-DE" sz="2400" b="1" dirty="0" smtClean="0"/>
              <a:t> cover </a:t>
            </a:r>
            <a:r>
              <a:rPr lang="de-DE" sz="2400" b="1" dirty="0" err="1" smtClean="0"/>
              <a:t>letter</a:t>
            </a:r>
            <a:r>
              <a:rPr lang="de-DE" sz="2400" dirty="0" smtClean="0"/>
              <a:t/>
            </a:r>
            <a:br>
              <a:rPr lang="de-DE" sz="2400" dirty="0" smtClean="0"/>
            </a:br>
            <a:r>
              <a:rPr lang="de-DE" sz="2400" dirty="0" smtClean="0">
                <a:hlinkClick r:id="rId2"/>
              </a:rPr>
              <a:t>http://www.statpac.com/surveys/cover-letters.htm</a:t>
            </a:r>
            <a:r>
              <a:rPr lang="de-DE" sz="2400" dirty="0" smtClean="0"/>
              <a:t>: </a:t>
            </a:r>
            <a:br>
              <a:rPr lang="de-DE" sz="2400" dirty="0" smtClean="0"/>
            </a:br>
            <a:endParaRPr lang="de-DE" sz="2400" dirty="0"/>
          </a:p>
        </p:txBody>
      </p:sp>
      <p:sp>
        <p:nvSpPr>
          <p:cNvPr id="3" name="Inhaltsplatzhalter 2"/>
          <p:cNvSpPr>
            <a:spLocks noGrp="1"/>
          </p:cNvSpPr>
          <p:nvPr>
            <p:ph idx="1"/>
          </p:nvPr>
        </p:nvSpPr>
        <p:spPr>
          <a:xfrm>
            <a:off x="395536" y="1844824"/>
            <a:ext cx="8229600" cy="4525963"/>
          </a:xfrm>
        </p:spPr>
        <p:txBody>
          <a:bodyPr>
            <a:normAutofit fontScale="62500" lnSpcReduction="20000"/>
          </a:bodyPr>
          <a:lstStyle/>
          <a:p>
            <a:r>
              <a:rPr lang="en-US" dirty="0" smtClean="0"/>
              <a:t>The </a:t>
            </a:r>
            <a:r>
              <a:rPr lang="en-US" dirty="0"/>
              <a:t>cover letter or email invitation is an essential part of the survey. To a large degree, </a:t>
            </a:r>
            <a:r>
              <a:rPr lang="en-US" b="1" dirty="0"/>
              <a:t>the cover letter will affect whether or not the respondent completes the questionnaire</a:t>
            </a:r>
            <a:r>
              <a:rPr lang="en-US" dirty="0"/>
              <a:t>. It is important to maintain a friendly tone and </a:t>
            </a:r>
            <a:r>
              <a:rPr lang="en-US" u="sng" dirty="0"/>
              <a:t>keep it as short as possible</a:t>
            </a:r>
            <a:r>
              <a:rPr lang="en-US" dirty="0" smtClean="0"/>
              <a:t>. It </a:t>
            </a:r>
            <a:r>
              <a:rPr lang="en-US" dirty="0"/>
              <a:t>provides an opportunity to persuade the respondent to complete the survey. </a:t>
            </a:r>
            <a:endParaRPr lang="en-US" dirty="0" smtClean="0"/>
          </a:p>
          <a:p>
            <a:r>
              <a:rPr lang="en-US" dirty="0" smtClean="0"/>
              <a:t>If </a:t>
            </a:r>
            <a:r>
              <a:rPr lang="en-US" dirty="0"/>
              <a:t>the questionnaire can be completed in less than five minutes, the response rate can be increased by mentioning this in the cover letter.</a:t>
            </a:r>
          </a:p>
          <a:p>
            <a:r>
              <a:rPr lang="en-US" b="1" dirty="0"/>
              <a:t>Flattering the respondent in the cover letter does not seem to affect response</a:t>
            </a:r>
            <a:r>
              <a:rPr lang="en-US" dirty="0"/>
              <a:t>. Altruism or an appeal to the social utility of a study has occasionally been found to increase response, but more often, it is not an effective motivator.</a:t>
            </a:r>
          </a:p>
          <a:p>
            <a:r>
              <a:rPr lang="en-US" dirty="0"/>
              <a:t>There are no definitive answers whether or not to personalize cover </a:t>
            </a:r>
            <a:r>
              <a:rPr lang="en-US" dirty="0" smtClean="0"/>
              <a:t>letters. Some </a:t>
            </a:r>
            <a:r>
              <a:rPr lang="en-US" dirty="0"/>
              <a:t>researchers have found that </a:t>
            </a:r>
            <a:r>
              <a:rPr lang="en-US" b="1" dirty="0"/>
              <a:t>personalized cover letters can be detrimental to response when anonymity or confidentiality are important to the respondent.</a:t>
            </a:r>
          </a:p>
          <a:p>
            <a:pPr>
              <a:buNone/>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signature</a:t>
            </a:r>
            <a:endParaRPr lang="de-DE" sz="2400" dirty="0"/>
          </a:p>
        </p:txBody>
      </p:sp>
      <p:sp>
        <p:nvSpPr>
          <p:cNvPr id="3" name="Inhaltsplatzhalter 2"/>
          <p:cNvSpPr>
            <a:spLocks noGrp="1"/>
          </p:cNvSpPr>
          <p:nvPr>
            <p:ph idx="1"/>
          </p:nvPr>
        </p:nvSpPr>
        <p:spPr/>
        <p:txBody>
          <a:bodyPr>
            <a:normAutofit/>
          </a:bodyPr>
          <a:lstStyle/>
          <a:p>
            <a:pPr>
              <a:buNone/>
            </a:pPr>
            <a:r>
              <a:rPr lang="en-US" sz="1800" dirty="0" smtClean="0">
                <a:solidFill>
                  <a:srgbClr val="FF0000"/>
                </a:solidFill>
              </a:rPr>
              <a:t>The </a:t>
            </a:r>
            <a:r>
              <a:rPr lang="en-US" sz="1800" dirty="0">
                <a:solidFill>
                  <a:srgbClr val="FF0000"/>
                </a:solidFill>
              </a:rPr>
              <a:t>signature of the person signing the cover </a:t>
            </a:r>
            <a:r>
              <a:rPr lang="en-US" sz="1800" dirty="0"/>
              <a:t>letter has been investigated by several researchers. </a:t>
            </a:r>
            <a:endParaRPr lang="en-US" sz="1800" dirty="0" smtClean="0"/>
          </a:p>
          <a:p>
            <a:pPr>
              <a:buNone/>
            </a:pPr>
            <a:r>
              <a:rPr lang="en-US" sz="1800" b="1" dirty="0" smtClean="0"/>
              <a:t>Ethnic </a:t>
            </a:r>
            <a:r>
              <a:rPr lang="en-US" sz="1800" b="1" dirty="0"/>
              <a:t>sounding names and the status of the researcher (professor or graduate student) do not affect response</a:t>
            </a:r>
            <a:r>
              <a:rPr lang="en-US" sz="1800" dirty="0"/>
              <a:t>. </a:t>
            </a:r>
            <a:endParaRPr lang="en-US" sz="1800" dirty="0" smtClean="0"/>
          </a:p>
          <a:p>
            <a:pPr>
              <a:buNone/>
            </a:pPr>
            <a:r>
              <a:rPr lang="en-US" sz="1800" dirty="0" smtClean="0"/>
              <a:t>One </a:t>
            </a:r>
            <a:r>
              <a:rPr lang="en-US" sz="1800" dirty="0"/>
              <a:t>investigator found that a cover letter signed by the owner of a marina produced better response than one signed by the sales manager. </a:t>
            </a:r>
            <a:endParaRPr lang="en-US" sz="1800" dirty="0" smtClean="0"/>
          </a:p>
          <a:p>
            <a:pPr>
              <a:buNone/>
            </a:pPr>
            <a:r>
              <a:rPr lang="en-US" sz="1800" b="1" dirty="0" smtClean="0"/>
              <a:t>Cover </a:t>
            </a:r>
            <a:r>
              <a:rPr lang="en-US" sz="1800" b="1" dirty="0"/>
              <a:t>letters signed </a:t>
            </a:r>
            <a:r>
              <a:rPr lang="en-US" sz="1800" b="1" dirty="0" smtClean="0"/>
              <a:t>with </a:t>
            </a:r>
            <a:r>
              <a:rPr lang="en-US" sz="1800" b="1" dirty="0"/>
              <a:t>ink </a:t>
            </a:r>
            <a:r>
              <a:rPr lang="en-US" sz="1800" b="1" dirty="0" smtClean="0"/>
              <a:t>of different </a:t>
            </a:r>
            <a:r>
              <a:rPr lang="en-US" sz="1800" b="1" dirty="0" err="1" smtClean="0"/>
              <a:t>colour</a:t>
            </a:r>
            <a:r>
              <a:rPr lang="en-US" sz="1800" b="1" dirty="0" smtClean="0"/>
              <a:t> increased </a:t>
            </a:r>
            <a:r>
              <a:rPr lang="en-US" sz="1800" b="1" dirty="0"/>
              <a:t>response by over 10 percent.</a:t>
            </a:r>
          </a:p>
          <a:p>
            <a:pPr>
              <a:buNone/>
            </a:pP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Not </a:t>
            </a:r>
            <a:r>
              <a:rPr lang="de-DE" sz="2400" dirty="0" err="1" smtClean="0"/>
              <a:t>to</a:t>
            </a:r>
            <a:r>
              <a:rPr lang="de-DE" sz="2400" dirty="0" smtClean="0"/>
              <a:t> fall in </a:t>
            </a:r>
            <a:r>
              <a:rPr lang="de-DE" sz="2400" dirty="0" err="1" smtClean="0"/>
              <a:t>the</a:t>
            </a:r>
            <a:r>
              <a:rPr lang="de-DE" sz="2400" dirty="0" smtClean="0"/>
              <a:t> </a:t>
            </a:r>
            <a:r>
              <a:rPr lang="de-DE" sz="2400" dirty="0" err="1" smtClean="0"/>
              <a:t>spam</a:t>
            </a:r>
            <a:r>
              <a:rPr lang="de-DE" sz="2400" dirty="0" smtClean="0"/>
              <a:t> email</a:t>
            </a:r>
            <a:endParaRPr lang="de-DE" sz="2400" dirty="0"/>
          </a:p>
        </p:txBody>
      </p:sp>
      <p:sp>
        <p:nvSpPr>
          <p:cNvPr id="3" name="Inhaltsplatzhalter 2"/>
          <p:cNvSpPr>
            <a:spLocks noGrp="1"/>
          </p:cNvSpPr>
          <p:nvPr>
            <p:ph idx="1"/>
          </p:nvPr>
        </p:nvSpPr>
        <p:spPr/>
        <p:txBody>
          <a:bodyPr/>
          <a:lstStyle/>
          <a:p>
            <a:pPr>
              <a:buNone/>
            </a:pPr>
            <a:r>
              <a:rPr lang="en-US" dirty="0" smtClean="0"/>
              <a:t>	</a:t>
            </a:r>
          </a:p>
          <a:p>
            <a:pPr>
              <a:buNone/>
            </a:pPr>
            <a:r>
              <a:rPr lang="en-US" sz="2000" dirty="0" smtClean="0">
                <a:solidFill>
                  <a:srgbClr val="FF0000"/>
                </a:solidFill>
              </a:rPr>
              <a:t>	Spam </a:t>
            </a:r>
            <a:r>
              <a:rPr lang="en-US" sz="2000" dirty="0">
                <a:solidFill>
                  <a:srgbClr val="FF0000"/>
                </a:solidFill>
              </a:rPr>
              <a:t>Checker:</a:t>
            </a:r>
          </a:p>
          <a:p>
            <a:pPr>
              <a:buNone/>
            </a:pPr>
            <a:r>
              <a:rPr lang="en-US" sz="2000" dirty="0"/>
              <a:t>	</a:t>
            </a:r>
            <a:r>
              <a:rPr lang="en-US" sz="2000" dirty="0" smtClean="0"/>
              <a:t>When </a:t>
            </a:r>
            <a:r>
              <a:rPr lang="en-US" sz="2000" dirty="0"/>
              <a:t>sending an email invitation, it is very important that you check the email content for it's spam rating. Most people have spam filters installed on their computers, and poorly written invitations will never be seen by the intended recipient. There are many free online spam checkers (type </a:t>
            </a:r>
            <a:r>
              <a:rPr lang="en-US" sz="2000" i="1" dirty="0"/>
              <a:t>"check email spam rating"</a:t>
            </a:r>
            <a:r>
              <a:rPr lang="en-US" sz="2000" dirty="0"/>
              <a:t> into one of the search engines).</a:t>
            </a:r>
            <a:endParaRPr lang="de-DE"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summary</a:t>
            </a:r>
            <a:endParaRPr lang="de-DE" sz="2400" dirty="0"/>
          </a:p>
        </p:txBody>
      </p:sp>
      <p:sp>
        <p:nvSpPr>
          <p:cNvPr id="3" name="Inhaltsplatzhalter 2"/>
          <p:cNvSpPr>
            <a:spLocks noGrp="1"/>
          </p:cNvSpPr>
          <p:nvPr>
            <p:ph idx="1"/>
          </p:nvPr>
        </p:nvSpPr>
        <p:spPr/>
        <p:txBody>
          <a:bodyPr>
            <a:normAutofit/>
          </a:bodyPr>
          <a:lstStyle/>
          <a:p>
            <a:pPr>
              <a:buNone/>
            </a:pPr>
            <a:r>
              <a:rPr lang="en-US" sz="2100" dirty="0">
                <a:solidFill>
                  <a:srgbClr val="FF0000"/>
                </a:solidFill>
              </a:rPr>
              <a:t>The general components of a cover </a:t>
            </a:r>
            <a:r>
              <a:rPr lang="en-US" sz="2100" dirty="0" smtClean="0">
                <a:solidFill>
                  <a:srgbClr val="FF0000"/>
                </a:solidFill>
              </a:rPr>
              <a:t>letter:</a:t>
            </a:r>
            <a:endParaRPr lang="en-US" sz="2100" dirty="0">
              <a:solidFill>
                <a:srgbClr val="FF0000"/>
              </a:solidFill>
            </a:endParaRPr>
          </a:p>
          <a:p>
            <a:pPr lvl="1"/>
            <a:r>
              <a:rPr lang="en-US" sz="2100" dirty="0"/>
              <a:t>1. Describe why the study is being done (briefly) and identify the sponsors.</a:t>
            </a:r>
          </a:p>
          <a:p>
            <a:pPr lvl="1"/>
            <a:r>
              <a:rPr lang="en-US" sz="2100" dirty="0"/>
              <a:t>2. Mention the incentive. (A good incentive is a copy of the results).</a:t>
            </a:r>
          </a:p>
          <a:p>
            <a:pPr lvl="1"/>
            <a:r>
              <a:rPr lang="en-US" sz="2100" dirty="0"/>
              <a:t>3. Mention inclusion of a stamped, self-addressed return envelope (written surveys).</a:t>
            </a:r>
          </a:p>
          <a:p>
            <a:pPr lvl="1"/>
            <a:r>
              <a:rPr lang="en-US" sz="2100" dirty="0"/>
              <a:t>4. Encourage prompt response without using deadlines.</a:t>
            </a:r>
          </a:p>
          <a:p>
            <a:pPr lvl="1"/>
            <a:r>
              <a:rPr lang="en-US" sz="2100" dirty="0"/>
              <a:t>5. Briefly describe your "confidentiality/anonymity" policy.</a:t>
            </a:r>
          </a:p>
          <a:p>
            <a:pPr lvl="1"/>
            <a:r>
              <a:rPr lang="en-US" sz="2100" dirty="0"/>
              <a:t>6. Give the name and phone number and/or email address of someone they can contact with questions.</a:t>
            </a:r>
          </a:p>
          <a:p>
            <a:pPr>
              <a:buNone/>
            </a:pP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2">
              <a:lumMod val="40000"/>
              <a:lumOff val="60000"/>
            </a:schemeClr>
          </a:solidFill>
        </p:spPr>
        <p:txBody>
          <a:bodyPr>
            <a:normAutofit/>
          </a:bodyPr>
          <a:lstStyle/>
          <a:p>
            <a:r>
              <a:rPr lang="de-DE" sz="2400" dirty="0" err="1" smtClean="0"/>
              <a:t>Soho</a:t>
            </a:r>
            <a:r>
              <a:rPr lang="de-DE" sz="2400" dirty="0" smtClean="0"/>
              <a:t> House: </a:t>
            </a:r>
            <a:br>
              <a:rPr lang="de-DE" sz="2400" dirty="0" smtClean="0"/>
            </a:br>
            <a:r>
              <a:rPr lang="de-DE" sz="2400" dirty="0" smtClean="0">
                <a:hlinkClick r:id="rId2"/>
              </a:rPr>
              <a:t>http://www.sohohouse.com/</a:t>
            </a:r>
            <a:endParaRPr lang="de-DE" sz="2400" dirty="0"/>
          </a:p>
        </p:txBody>
      </p:sp>
      <p:sp>
        <p:nvSpPr>
          <p:cNvPr id="3" name="Inhaltsplatzhalter 2"/>
          <p:cNvSpPr>
            <a:spLocks noGrp="1"/>
          </p:cNvSpPr>
          <p:nvPr>
            <p:ph idx="1"/>
          </p:nvPr>
        </p:nvSpPr>
        <p:spPr/>
        <p:txBody>
          <a:bodyPr>
            <a:normAutofit/>
          </a:bodyPr>
          <a:lstStyle/>
          <a:p>
            <a:pPr>
              <a:buNone/>
            </a:pPr>
            <a:r>
              <a:rPr lang="en-US" sz="2400" dirty="0" smtClean="0"/>
              <a:t>	</a:t>
            </a:r>
            <a:r>
              <a:rPr lang="en-US" sz="2400" dirty="0" err="1" smtClean="0"/>
              <a:t>Soho</a:t>
            </a:r>
            <a:r>
              <a:rPr lang="en-US" sz="2400" dirty="0" smtClean="0"/>
              <a:t> </a:t>
            </a:r>
            <a:r>
              <a:rPr lang="en-US" sz="2400" dirty="0"/>
              <a:t>House was founded in London, in 1995, as a private members’ club for those in film, </a:t>
            </a:r>
            <a:r>
              <a:rPr lang="en-US" sz="2400" dirty="0" smtClean="0"/>
              <a:t>media </a:t>
            </a:r>
            <a:r>
              <a:rPr lang="en-US" sz="2400" dirty="0"/>
              <a:t>and creative industries</a:t>
            </a:r>
            <a:r>
              <a:rPr lang="en-US" sz="2400" dirty="0" smtClean="0"/>
              <a:t>.</a:t>
            </a:r>
          </a:p>
          <a:p>
            <a:pPr>
              <a:buNone/>
            </a:pPr>
            <a:endParaRPr lang="en-US" sz="2400" dirty="0" smtClean="0"/>
          </a:p>
          <a:p>
            <a:pPr>
              <a:buNone/>
            </a:pPr>
            <a:r>
              <a:rPr lang="en-US" sz="2400" dirty="0" smtClean="0"/>
              <a:t>	Concept: young, hip and wealthy. </a:t>
            </a:r>
          </a:p>
          <a:p>
            <a:pPr>
              <a:buNone/>
            </a:pPr>
            <a:endParaRPr lang="en-US" sz="2400" dirty="0"/>
          </a:p>
          <a:p>
            <a:pPr>
              <a:buNone/>
            </a:pPr>
            <a:r>
              <a:rPr lang="en-US" sz="2400" dirty="0" smtClean="0"/>
              <a:t>	Branches: Hollywood, Toronto, NY, London, Somerset. </a:t>
            </a:r>
            <a:endParaRPr lang="de-DE"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Soho</a:t>
            </a:r>
            <a:r>
              <a:rPr lang="de-DE" sz="2400" dirty="0" smtClean="0"/>
              <a:t> House Berlin</a:t>
            </a:r>
            <a:br>
              <a:rPr lang="de-DE" sz="2400" dirty="0" smtClean="0"/>
            </a:br>
            <a:r>
              <a:rPr lang="de-DE" sz="2400" dirty="0" smtClean="0">
                <a:hlinkClick r:id="rId2"/>
              </a:rPr>
              <a:t>http://www.sohohouseberlin.de/</a:t>
            </a:r>
            <a:endParaRPr lang="de-DE" sz="2400" dirty="0"/>
          </a:p>
        </p:txBody>
      </p:sp>
      <p:sp>
        <p:nvSpPr>
          <p:cNvPr id="3" name="Inhaltsplatzhalter 2"/>
          <p:cNvSpPr>
            <a:spLocks noGrp="1"/>
          </p:cNvSpPr>
          <p:nvPr>
            <p:ph idx="1"/>
          </p:nvPr>
        </p:nvSpPr>
        <p:spPr/>
        <p:txBody>
          <a:bodyPr/>
          <a:lstStyle/>
          <a:p>
            <a:pPr>
              <a:buNone/>
            </a:pPr>
            <a:r>
              <a:rPr lang="de-DE" dirty="0" smtClean="0"/>
              <a:t>-</a:t>
            </a:r>
            <a:r>
              <a:rPr lang="de-DE" sz="2400" dirty="0" err="1" smtClean="0"/>
              <a:t>grounded</a:t>
            </a:r>
            <a:r>
              <a:rPr lang="de-DE" sz="2400" dirty="0" smtClean="0"/>
              <a:t> in Mai 2010.</a:t>
            </a:r>
          </a:p>
          <a:p>
            <a:pPr>
              <a:buNone/>
            </a:pPr>
            <a:r>
              <a:rPr lang="de-DE" sz="2400" dirty="0" smtClean="0"/>
              <a:t>-1928 </a:t>
            </a:r>
            <a:r>
              <a:rPr lang="de-DE" sz="2400" dirty="0" err="1" smtClean="0"/>
              <a:t>till</a:t>
            </a:r>
            <a:r>
              <a:rPr lang="de-DE" sz="2400" dirty="0" smtClean="0"/>
              <a:t> 1939: </a:t>
            </a:r>
            <a:r>
              <a:rPr lang="de-DE" sz="2400" dirty="0" err="1" smtClean="0"/>
              <a:t>department</a:t>
            </a:r>
            <a:r>
              <a:rPr lang="de-DE" sz="2400" dirty="0" smtClean="0"/>
              <a:t> </a:t>
            </a:r>
            <a:r>
              <a:rPr lang="de-DE" sz="2400" dirty="0" err="1" smtClean="0"/>
              <a:t>store</a:t>
            </a:r>
            <a:r>
              <a:rPr lang="de-DE" sz="2400" dirty="0" smtClean="0"/>
              <a:t> (</a:t>
            </a:r>
            <a:r>
              <a:rPr lang="de-DE" sz="2400" dirty="0" err="1" smtClean="0"/>
              <a:t>jewish</a:t>
            </a:r>
            <a:r>
              <a:rPr lang="de-DE" sz="2400" dirty="0"/>
              <a:t>)</a:t>
            </a:r>
            <a:r>
              <a:rPr lang="de-DE" sz="2400" dirty="0" smtClean="0"/>
              <a:t>. </a:t>
            </a:r>
          </a:p>
          <a:p>
            <a:pPr>
              <a:buNone/>
            </a:pPr>
            <a:r>
              <a:rPr lang="de-DE" sz="2400" dirty="0" smtClean="0"/>
              <a:t>-</a:t>
            </a:r>
            <a:r>
              <a:rPr lang="de-DE" sz="2400" dirty="0" err="1" smtClean="0"/>
              <a:t>during</a:t>
            </a:r>
            <a:r>
              <a:rPr lang="de-DE" sz="2400" dirty="0" smtClean="0"/>
              <a:t> </a:t>
            </a:r>
            <a:r>
              <a:rPr lang="de-DE" sz="2400" dirty="0" err="1" smtClean="0"/>
              <a:t>the</a:t>
            </a:r>
            <a:r>
              <a:rPr lang="de-DE" sz="2400" dirty="0" smtClean="0"/>
              <a:t> war: </a:t>
            </a:r>
            <a:r>
              <a:rPr lang="de-DE" sz="2400" dirty="0"/>
              <a:t>Hitler </a:t>
            </a:r>
            <a:r>
              <a:rPr lang="de-DE" sz="2400" dirty="0" smtClean="0"/>
              <a:t>Jugend </a:t>
            </a:r>
            <a:r>
              <a:rPr lang="de-DE" sz="2400" dirty="0"/>
              <a:t>headquarters</a:t>
            </a:r>
            <a:r>
              <a:rPr lang="de-DE" sz="2400" dirty="0" smtClean="0"/>
              <a:t>. </a:t>
            </a:r>
          </a:p>
          <a:p>
            <a:pPr>
              <a:buNone/>
            </a:pPr>
            <a:r>
              <a:rPr lang="de-DE" sz="2400" dirty="0" smtClean="0"/>
              <a:t>-1956-1956: </a:t>
            </a:r>
            <a:r>
              <a:rPr lang="de-DE" sz="2400" dirty="0" err="1" smtClean="0"/>
              <a:t>house</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communist</a:t>
            </a:r>
            <a:r>
              <a:rPr lang="de-DE" sz="2400" dirty="0" smtClean="0"/>
              <a:t> </a:t>
            </a:r>
            <a:r>
              <a:rPr lang="de-DE" sz="2400" dirty="0" err="1" smtClean="0"/>
              <a:t>party</a:t>
            </a:r>
            <a:r>
              <a:rPr lang="de-DE" sz="2400" dirty="0" smtClean="0"/>
              <a:t> </a:t>
            </a:r>
            <a:r>
              <a:rPr lang="de-DE" sz="2400" dirty="0" err="1" smtClean="0"/>
              <a:t>archive</a:t>
            </a:r>
            <a:r>
              <a:rPr lang="de-DE" sz="2400" dirty="0" smtClean="0"/>
              <a:t>.</a:t>
            </a:r>
          </a:p>
          <a:p>
            <a:pPr>
              <a:buNone/>
            </a:pPr>
            <a:r>
              <a:rPr lang="de-DE" sz="2400" dirty="0" smtClean="0"/>
              <a:t>- After </a:t>
            </a:r>
            <a:r>
              <a:rPr lang="de-DE" sz="2400" dirty="0" err="1" smtClean="0"/>
              <a:t>reunification</a:t>
            </a:r>
            <a:r>
              <a:rPr lang="de-DE" sz="2400" dirty="0" smtClean="0"/>
              <a:t>: </a:t>
            </a:r>
            <a:r>
              <a:rPr lang="de-DE" sz="2400" dirty="0" err="1" smtClean="0"/>
              <a:t>returned</a:t>
            </a:r>
            <a:r>
              <a:rPr lang="de-DE" sz="2400" dirty="0" smtClean="0"/>
              <a:t> </a:t>
            </a:r>
            <a:r>
              <a:rPr lang="de-DE" sz="2400" dirty="0" err="1" smtClean="0"/>
              <a:t>to</a:t>
            </a:r>
            <a:r>
              <a:rPr lang="de-DE" sz="2400" dirty="0" smtClean="0"/>
              <a:t> </a:t>
            </a:r>
            <a:r>
              <a:rPr lang="de-DE" sz="2400" dirty="0" err="1" smtClean="0"/>
              <a:t>descendants</a:t>
            </a:r>
            <a:r>
              <a:rPr lang="de-DE" sz="2400" dirty="0" smtClean="0"/>
              <a:t> </a:t>
            </a:r>
            <a:r>
              <a:rPr lang="de-DE" sz="2400" dirty="0" err="1" smtClean="0"/>
              <a:t>of</a:t>
            </a:r>
            <a:r>
              <a:rPr lang="de-DE" sz="2400" dirty="0" smtClean="0"/>
              <a:t> original </a:t>
            </a:r>
            <a:r>
              <a:rPr lang="de-DE" sz="2400" dirty="0" err="1" smtClean="0"/>
              <a:t>owners</a:t>
            </a:r>
            <a:r>
              <a:rPr lang="de-DE" sz="2400" dirty="0" smtClean="0"/>
              <a:t>. </a:t>
            </a:r>
            <a:endParaRPr lang="de-DE" sz="2400"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Bildschirmpräsentation (4:3)</PresentationFormat>
  <Paragraphs>124</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Larissa-Design</vt:lpstr>
      <vt:lpstr>Week 2: survey </vt:lpstr>
      <vt:lpstr>participants</vt:lpstr>
      <vt:lpstr>Research questions</vt:lpstr>
      <vt:lpstr>how to write an email for a survey cover letter http://www.statpac.com/surveys/cover-letters.htm:  </vt:lpstr>
      <vt:lpstr>signature</vt:lpstr>
      <vt:lpstr>Not to fall in the spam email</vt:lpstr>
      <vt:lpstr>summary</vt:lpstr>
      <vt:lpstr>Soho House:  http://www.sohohouse.com/</vt:lpstr>
      <vt:lpstr>Soho House Berlin http://www.sohohouseberlin.de/</vt:lpstr>
      <vt:lpstr>Members</vt:lpstr>
      <vt:lpstr>Soho and art</vt:lpstr>
      <vt:lpstr>management</vt:lpstr>
      <vt:lpstr>Betahaus</vt:lpstr>
      <vt:lpstr>Management</vt:lpstr>
      <vt:lpstr>Folie 15</vt:lpstr>
      <vt:lpstr>Members</vt:lpstr>
      <vt:lpstr>Folie 17</vt:lpstr>
      <vt:lpstr>Jazz Institute (uni der Künste)</vt:lpstr>
      <vt:lpstr>Musik Gymnasium Carl Philipp Emanuel Bach http://www.musikgymnasium-berlin.de/</vt:lpstr>
      <vt:lpstr>Das Julius-Stern-Institut für musikalische Nachwuchsförderung  http://www.julius-stern-institut.de/sites/julius-stern-institut/content/institut/index_ger.html</vt:lpstr>
      <vt:lpstr>Folie 21</vt:lpstr>
      <vt:lpstr>International school of music</vt:lpstr>
      <vt:lpstr>Cover letter – basic template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survey</dc:title>
  <dc:creator>Reception</dc:creator>
  <cp:lastModifiedBy>Reception</cp:lastModifiedBy>
  <cp:revision>37</cp:revision>
  <dcterms:created xsi:type="dcterms:W3CDTF">2013-08-23T09:00:34Z</dcterms:created>
  <dcterms:modified xsi:type="dcterms:W3CDTF">2013-08-23T14:51:48Z</dcterms:modified>
</cp:coreProperties>
</file>